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93" r:id="rId2"/>
    <p:sldId id="297" r:id="rId3"/>
    <p:sldId id="294" r:id="rId4"/>
    <p:sldId id="257" r:id="rId5"/>
    <p:sldId id="256" r:id="rId6"/>
    <p:sldId id="333" r:id="rId7"/>
    <p:sldId id="308" r:id="rId8"/>
    <p:sldId id="323" r:id="rId9"/>
    <p:sldId id="335" r:id="rId10"/>
    <p:sldId id="342" r:id="rId11"/>
    <p:sldId id="296" r:id="rId12"/>
    <p:sldId id="339" r:id="rId13"/>
    <p:sldId id="341" r:id="rId14"/>
    <p:sldId id="340" r:id="rId15"/>
    <p:sldId id="320" r:id="rId16"/>
    <p:sldId id="317" r:id="rId17"/>
    <p:sldId id="328" r:id="rId18"/>
    <p:sldId id="329" r:id="rId19"/>
    <p:sldId id="302" r:id="rId20"/>
    <p:sldId id="344" r:id="rId21"/>
    <p:sldId id="331" r:id="rId22"/>
    <p:sldId id="343" r:id="rId23"/>
    <p:sldId id="29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923" autoAdjust="0"/>
    <p:restoredTop sz="94660"/>
  </p:normalViewPr>
  <p:slideViewPr>
    <p:cSldViewPr snapToGrid="0">
      <p:cViewPr varScale="1">
        <p:scale>
          <a:sx n="103" d="100"/>
          <a:sy n="103" d="100"/>
        </p:scale>
        <p:origin x="138" y="3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A799-43C2-4D3B-A3CA-935B863EEAAC}"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B1A1F18D-3790-4B48-832B-13A1F92DE85C}">
      <dgm:prSet/>
      <dgm:spPr/>
      <dgm:t>
        <a:bodyPr/>
        <a:lstStyle/>
        <a:p>
          <a:r>
            <a:rPr lang="en-US" u="none" dirty="0"/>
            <a:t>Academic Policies and Procedures Committee records@taftcollege.edu   Call: Records (ext. 7756)</a:t>
          </a:r>
        </a:p>
      </dgm:t>
    </dgm:pt>
    <dgm:pt modelId="{D5611A4D-C59B-432E-921F-5CFD94472A5E}" type="parTrans" cxnId="{E22BACC1-8C0A-48E2-A9D7-0D60813EB842}">
      <dgm:prSet/>
      <dgm:spPr/>
      <dgm:t>
        <a:bodyPr/>
        <a:lstStyle/>
        <a:p>
          <a:endParaRPr lang="en-US"/>
        </a:p>
      </dgm:t>
    </dgm:pt>
    <dgm:pt modelId="{B1FA5933-5DD9-4826-B801-F02AB944D100}" type="sibTrans" cxnId="{E22BACC1-8C0A-48E2-A9D7-0D60813EB842}">
      <dgm:prSet/>
      <dgm:spPr/>
      <dgm:t>
        <a:bodyPr/>
        <a:lstStyle/>
        <a:p>
          <a:endParaRPr lang="en-US"/>
        </a:p>
      </dgm:t>
    </dgm:pt>
    <dgm:pt modelId="{CBFA5A48-F629-4E7F-91EE-6FAFDD778641}">
      <dgm:prSet/>
      <dgm:spPr/>
      <dgm:t>
        <a:bodyPr/>
        <a:lstStyle/>
        <a:p>
          <a:r>
            <a:rPr lang="en-US" u="none" dirty="0"/>
            <a:t>Add Class Registration Form admissions@taftcollege.edu Call: Admissions (ext. 7741)</a:t>
          </a:r>
        </a:p>
      </dgm:t>
    </dgm:pt>
    <dgm:pt modelId="{939EEF45-35F2-4783-98CA-00F845A5FFE6}" type="parTrans" cxnId="{7621E5E4-EB3A-4FB0-961B-E389B30699B2}">
      <dgm:prSet/>
      <dgm:spPr/>
      <dgm:t>
        <a:bodyPr/>
        <a:lstStyle/>
        <a:p>
          <a:endParaRPr lang="en-US"/>
        </a:p>
      </dgm:t>
    </dgm:pt>
    <dgm:pt modelId="{B7AEB8CF-2C1F-4EC1-84E1-B63DDF660C84}" type="sibTrans" cxnId="{7621E5E4-EB3A-4FB0-961B-E389B30699B2}">
      <dgm:prSet/>
      <dgm:spPr/>
      <dgm:t>
        <a:bodyPr/>
        <a:lstStyle/>
        <a:p>
          <a:endParaRPr lang="en-US"/>
        </a:p>
      </dgm:t>
    </dgm:pt>
    <dgm:pt modelId="{46632CC4-CB76-4E26-AFDF-C924D3558D95}">
      <dgm:prSet/>
      <dgm:spPr/>
      <dgm:t>
        <a:bodyPr/>
        <a:lstStyle/>
        <a:p>
          <a:r>
            <a:rPr lang="en-US" u="none" dirty="0"/>
            <a:t>Add Codes/Waitlists tipayne@taftcollege.edu    Call: Tiffany (ext. 7870)</a:t>
          </a:r>
        </a:p>
      </dgm:t>
    </dgm:pt>
    <dgm:pt modelId="{C8AC4425-46E1-411E-9103-C2236CD731D9}" type="parTrans" cxnId="{4B50EEEC-9DA5-4BCB-A314-DCE3F809FF41}">
      <dgm:prSet/>
      <dgm:spPr/>
      <dgm:t>
        <a:bodyPr/>
        <a:lstStyle/>
        <a:p>
          <a:endParaRPr lang="en-US"/>
        </a:p>
      </dgm:t>
    </dgm:pt>
    <dgm:pt modelId="{3EEC247C-378A-45DA-AF8E-8F242534C29B}" type="sibTrans" cxnId="{4B50EEEC-9DA5-4BCB-A314-DCE3F809FF41}">
      <dgm:prSet/>
      <dgm:spPr/>
      <dgm:t>
        <a:bodyPr/>
        <a:lstStyle/>
        <a:p>
          <a:endParaRPr lang="en-US"/>
        </a:p>
      </dgm:t>
    </dgm:pt>
    <dgm:pt modelId="{8EA61556-E1D2-448C-867D-3A38C09E5AC3}">
      <dgm:prSet/>
      <dgm:spPr/>
      <dgm:t>
        <a:bodyPr/>
        <a:lstStyle/>
        <a:p>
          <a:r>
            <a:rPr lang="en-US" u="none" dirty="0"/>
            <a:t>Admissions and Attendance Committee admissions@taftcollege.edu Call Primary Lead: Mireya (ext. 7790)</a:t>
          </a:r>
        </a:p>
      </dgm:t>
    </dgm:pt>
    <dgm:pt modelId="{B69AAEC2-523A-4B98-AFE9-F5BB400C8F0B}" type="parTrans" cxnId="{C384A7E9-B3F5-4B5B-BB84-E9B893A18D91}">
      <dgm:prSet/>
      <dgm:spPr/>
      <dgm:t>
        <a:bodyPr/>
        <a:lstStyle/>
        <a:p>
          <a:endParaRPr lang="en-US"/>
        </a:p>
      </dgm:t>
    </dgm:pt>
    <dgm:pt modelId="{C14C5CB4-FBC9-4539-B5C1-AFCD696F1119}" type="sibTrans" cxnId="{C384A7E9-B3F5-4B5B-BB84-E9B893A18D91}">
      <dgm:prSet/>
      <dgm:spPr/>
      <dgm:t>
        <a:bodyPr/>
        <a:lstStyle/>
        <a:p>
          <a:endParaRPr lang="en-US"/>
        </a:p>
      </dgm:t>
    </dgm:pt>
    <dgm:pt modelId="{A2B0C5B4-9018-460B-97A0-6215B9B52742}">
      <dgm:prSet/>
      <dgm:spPr/>
      <dgm:t>
        <a:bodyPr/>
        <a:lstStyle/>
        <a:p>
          <a:r>
            <a:rPr lang="en-US" u="none" dirty="0"/>
            <a:t>Audit Class Registration Form counseling@taftcollege.edu Call: Counseling (ext. 7748)</a:t>
          </a:r>
        </a:p>
      </dgm:t>
    </dgm:pt>
    <dgm:pt modelId="{44C1650E-E75C-43DD-AF23-BAB97DAA2212}" type="parTrans" cxnId="{F9486F14-4D19-4E63-8653-B08D9931E5C0}">
      <dgm:prSet/>
      <dgm:spPr/>
      <dgm:t>
        <a:bodyPr/>
        <a:lstStyle/>
        <a:p>
          <a:endParaRPr lang="en-US"/>
        </a:p>
      </dgm:t>
    </dgm:pt>
    <dgm:pt modelId="{FCC694F4-4D81-41BD-ADDD-30B18516ADD6}" type="sibTrans" cxnId="{F9486F14-4D19-4E63-8653-B08D9931E5C0}">
      <dgm:prSet/>
      <dgm:spPr/>
      <dgm:t>
        <a:bodyPr/>
        <a:lstStyle/>
        <a:p>
          <a:endParaRPr lang="en-US"/>
        </a:p>
      </dgm:t>
    </dgm:pt>
    <dgm:pt modelId="{A84285CE-D34D-4305-B868-91D74F25552B}">
      <dgm:prSet/>
      <dgm:spPr/>
      <dgm:t>
        <a:bodyPr/>
        <a:lstStyle/>
        <a:p>
          <a:r>
            <a:rPr lang="en-US" u="none" dirty="0"/>
            <a:t>Catalog Changes/Corrections  tipayne@taftcollege.edu    Call: Tiffany (ext. 7870)</a:t>
          </a:r>
        </a:p>
      </dgm:t>
    </dgm:pt>
    <dgm:pt modelId="{E4589D96-B7D3-4875-BCDE-698BDFA53922}" type="parTrans" cxnId="{A9FF672C-68F3-4690-9367-4EACFD9B71ED}">
      <dgm:prSet/>
      <dgm:spPr/>
      <dgm:t>
        <a:bodyPr/>
        <a:lstStyle/>
        <a:p>
          <a:endParaRPr lang="en-US"/>
        </a:p>
      </dgm:t>
    </dgm:pt>
    <dgm:pt modelId="{411A1722-7D93-4910-BD83-03AFC3448DFC}" type="sibTrans" cxnId="{A9FF672C-68F3-4690-9367-4EACFD9B71ED}">
      <dgm:prSet/>
      <dgm:spPr/>
      <dgm:t>
        <a:bodyPr/>
        <a:lstStyle/>
        <a:p>
          <a:endParaRPr lang="en-US"/>
        </a:p>
      </dgm:t>
    </dgm:pt>
    <dgm:pt modelId="{AD5E0D09-2EC8-43ED-B5D7-128EC59356AB}">
      <dgm:prSet/>
      <dgm:spPr/>
      <dgm:t>
        <a:bodyPr/>
        <a:lstStyle/>
        <a:p>
          <a:r>
            <a:rPr lang="en-US" u="none" dirty="0"/>
            <a:t>Census Rosters/Arranged Hours records@taftcollege.edu    Call : Tiffany (ext. 7870) until new employee is hired</a:t>
          </a:r>
        </a:p>
      </dgm:t>
    </dgm:pt>
    <dgm:pt modelId="{4AD912E0-9F0B-4738-A7DA-75DEE63FABA5}" type="parTrans" cxnId="{F5046684-270C-4D03-8111-611699C8D5A6}">
      <dgm:prSet/>
      <dgm:spPr/>
      <dgm:t>
        <a:bodyPr/>
        <a:lstStyle/>
        <a:p>
          <a:endParaRPr lang="en-US"/>
        </a:p>
      </dgm:t>
    </dgm:pt>
    <dgm:pt modelId="{2F8CB9FE-0036-4E50-9717-F61B830360A3}" type="sibTrans" cxnId="{F5046684-270C-4D03-8111-611699C8D5A6}">
      <dgm:prSet/>
      <dgm:spPr/>
      <dgm:t>
        <a:bodyPr/>
        <a:lstStyle/>
        <a:p>
          <a:endParaRPr lang="en-US"/>
        </a:p>
      </dgm:t>
    </dgm:pt>
    <dgm:pt modelId="{4680CB59-2CA3-4CA4-A098-823D8321444C}">
      <dgm:prSet/>
      <dgm:spPr/>
      <dgm:t>
        <a:bodyPr/>
        <a:lstStyle/>
        <a:p>
          <a:r>
            <a:rPr lang="en-US" u="none" dirty="0"/>
            <a:t>Change of Grade Form records@taftcollege.edu   Call: Records (ext. 7756)</a:t>
          </a:r>
        </a:p>
      </dgm:t>
    </dgm:pt>
    <dgm:pt modelId="{238743A8-1408-413D-A75C-72CC49A4DC47}" type="parTrans" cxnId="{882E0960-D982-4F10-A929-3BD862A5F3FF}">
      <dgm:prSet/>
      <dgm:spPr/>
      <dgm:t>
        <a:bodyPr/>
        <a:lstStyle/>
        <a:p>
          <a:endParaRPr lang="en-US"/>
        </a:p>
      </dgm:t>
    </dgm:pt>
    <dgm:pt modelId="{D8853CD8-F596-493A-87CE-F21230131E55}" type="sibTrans" cxnId="{882E0960-D982-4F10-A929-3BD862A5F3FF}">
      <dgm:prSet/>
      <dgm:spPr/>
      <dgm:t>
        <a:bodyPr/>
        <a:lstStyle/>
        <a:p>
          <a:endParaRPr lang="en-US"/>
        </a:p>
      </dgm:t>
    </dgm:pt>
    <dgm:pt modelId="{446AD41A-0270-4A91-A761-CB8286D3D4B9}">
      <dgm:prSet/>
      <dgm:spPr/>
      <dgm:t>
        <a:bodyPr/>
        <a:lstStyle/>
        <a:p>
          <a:r>
            <a:rPr lang="en-US" u="none" dirty="0"/>
            <a:t>Credit by Exam records@taftcollege.edu   Call: Records (ext. 7756)</a:t>
          </a:r>
        </a:p>
      </dgm:t>
    </dgm:pt>
    <dgm:pt modelId="{2AA38363-7F94-4978-92C4-3AD4C344A6E3}" type="parTrans" cxnId="{9A8A0F88-3509-4470-AAEB-FF872BF3BBD2}">
      <dgm:prSet/>
      <dgm:spPr/>
      <dgm:t>
        <a:bodyPr/>
        <a:lstStyle/>
        <a:p>
          <a:endParaRPr lang="en-US"/>
        </a:p>
      </dgm:t>
    </dgm:pt>
    <dgm:pt modelId="{918FED8D-64A6-4F4A-88CA-C78E0012F46E}" type="sibTrans" cxnId="{9A8A0F88-3509-4470-AAEB-FF872BF3BBD2}">
      <dgm:prSet/>
      <dgm:spPr/>
      <dgm:t>
        <a:bodyPr/>
        <a:lstStyle/>
        <a:p>
          <a:endParaRPr lang="en-US"/>
        </a:p>
      </dgm:t>
    </dgm:pt>
    <dgm:pt modelId="{9153183C-3DD2-435A-B0C4-9194ADD969F9}">
      <dgm:prSet/>
      <dgm:spPr/>
      <dgm:t>
        <a:bodyPr/>
        <a:lstStyle/>
        <a:p>
          <a:r>
            <a:rPr lang="en-US" u="none" dirty="0"/>
            <a:t>Credit for Prior Learning records@taftcollege.edu    Call Evaluator: Tiffany (ext. 7870) until new employee is hired</a:t>
          </a:r>
        </a:p>
      </dgm:t>
    </dgm:pt>
    <dgm:pt modelId="{AE7DBD35-B079-4AE8-B17D-A86F491F129C}" type="parTrans" cxnId="{4D7ACB8B-6CEA-46E4-8F93-653EA349994B}">
      <dgm:prSet/>
      <dgm:spPr/>
      <dgm:t>
        <a:bodyPr/>
        <a:lstStyle/>
        <a:p>
          <a:endParaRPr lang="en-US"/>
        </a:p>
      </dgm:t>
    </dgm:pt>
    <dgm:pt modelId="{95BFD9ED-0585-4036-8733-4767D7808414}" type="sibTrans" cxnId="{4D7ACB8B-6CEA-46E4-8F93-653EA349994B}">
      <dgm:prSet/>
      <dgm:spPr/>
      <dgm:t>
        <a:bodyPr/>
        <a:lstStyle/>
        <a:p>
          <a:endParaRPr lang="en-US"/>
        </a:p>
      </dgm:t>
    </dgm:pt>
    <dgm:pt modelId="{5B08EBA4-F6FA-4E8D-BBDC-F08C04BF87C0}">
      <dgm:prSet/>
      <dgm:spPr/>
      <dgm:t>
        <a:bodyPr/>
        <a:lstStyle/>
        <a:p>
          <a:r>
            <a:rPr lang="en-US" u="none" dirty="0"/>
            <a:t>Drop Class Registration Form admissions@taftcollege.edu Call: Admissions (ext. 7741)</a:t>
          </a:r>
        </a:p>
      </dgm:t>
    </dgm:pt>
    <dgm:pt modelId="{BE6887A3-F9C9-4BF0-B054-3BE7F8F18060}" type="parTrans" cxnId="{D6618685-0031-4C44-8FE3-35E4709AD0C1}">
      <dgm:prSet/>
      <dgm:spPr/>
      <dgm:t>
        <a:bodyPr/>
        <a:lstStyle/>
        <a:p>
          <a:endParaRPr lang="en-US"/>
        </a:p>
      </dgm:t>
    </dgm:pt>
    <dgm:pt modelId="{98C5F0F6-494E-4904-ADCA-71E30029B548}" type="sibTrans" cxnId="{D6618685-0031-4C44-8FE3-35E4709AD0C1}">
      <dgm:prSet/>
      <dgm:spPr/>
      <dgm:t>
        <a:bodyPr/>
        <a:lstStyle/>
        <a:p>
          <a:endParaRPr lang="en-US"/>
        </a:p>
      </dgm:t>
    </dgm:pt>
    <dgm:pt modelId="{4579A26B-7662-49A1-A689-07228C67027F}">
      <dgm:prSet/>
      <dgm:spPr/>
      <dgm:t>
        <a:bodyPr/>
        <a:lstStyle/>
        <a:p>
          <a:r>
            <a:rPr lang="en-US" u="none" dirty="0"/>
            <a:t>Grade Submissions tipayne@taftcollege.edu    Call: Tiffany (ext. 7870)</a:t>
          </a:r>
        </a:p>
      </dgm:t>
    </dgm:pt>
    <dgm:pt modelId="{ED0E7303-BB01-47A3-9EB7-BA6E2BEEAE35}" type="parTrans" cxnId="{CC516306-0B9A-46C0-8DD0-BB8C0177E17E}">
      <dgm:prSet/>
      <dgm:spPr/>
      <dgm:t>
        <a:bodyPr/>
        <a:lstStyle/>
        <a:p>
          <a:endParaRPr lang="en-US"/>
        </a:p>
      </dgm:t>
    </dgm:pt>
    <dgm:pt modelId="{6D2257A2-F6A5-46DE-B5C4-4AC2DDC750EE}" type="sibTrans" cxnId="{CC516306-0B9A-46C0-8DD0-BB8C0177E17E}">
      <dgm:prSet/>
      <dgm:spPr/>
      <dgm:t>
        <a:bodyPr/>
        <a:lstStyle/>
        <a:p>
          <a:endParaRPr lang="en-US"/>
        </a:p>
      </dgm:t>
    </dgm:pt>
    <dgm:pt modelId="{8F502EA5-2E7B-4FE2-8346-0FA847BA3C74}">
      <dgm:prSet/>
      <dgm:spPr/>
      <dgm:t>
        <a:bodyPr/>
        <a:lstStyle/>
        <a:p>
          <a:r>
            <a:rPr lang="en-US" u="none" dirty="0"/>
            <a:t>Graduation Applications tcgradapps@taftcollege.edu Call: Records (ext. 7756)</a:t>
          </a:r>
        </a:p>
      </dgm:t>
    </dgm:pt>
    <dgm:pt modelId="{44F587DA-E3DD-44D4-9A6A-7A7C3603864A}" type="parTrans" cxnId="{87D272BE-A554-4DBD-B768-84F8EB5DC7F0}">
      <dgm:prSet/>
      <dgm:spPr/>
      <dgm:t>
        <a:bodyPr/>
        <a:lstStyle/>
        <a:p>
          <a:endParaRPr lang="en-US"/>
        </a:p>
      </dgm:t>
    </dgm:pt>
    <dgm:pt modelId="{DDF90260-D908-4C13-94C8-DE30BA45F818}" type="sibTrans" cxnId="{87D272BE-A554-4DBD-B768-84F8EB5DC7F0}">
      <dgm:prSet/>
      <dgm:spPr/>
      <dgm:t>
        <a:bodyPr/>
        <a:lstStyle/>
        <a:p>
          <a:endParaRPr lang="en-US"/>
        </a:p>
      </dgm:t>
    </dgm:pt>
    <dgm:pt modelId="{DAB05E88-CF82-431F-884D-73D8216BED4E}">
      <dgm:prSet/>
      <dgm:spPr/>
      <dgm:t>
        <a:bodyPr/>
        <a:lstStyle/>
        <a:p>
          <a:r>
            <a:rPr lang="en-US" u="none" dirty="0"/>
            <a:t>High School Special Admits admissions@taftcollege.edu Call Primary Lead: Mireya (ext. 7790)</a:t>
          </a:r>
        </a:p>
      </dgm:t>
    </dgm:pt>
    <dgm:pt modelId="{27E6ABB9-1031-4CD3-809C-45E7F55BF737}" type="parTrans" cxnId="{38484891-C8C7-4383-925D-E97354D88839}">
      <dgm:prSet/>
      <dgm:spPr/>
      <dgm:t>
        <a:bodyPr/>
        <a:lstStyle/>
        <a:p>
          <a:endParaRPr lang="en-US"/>
        </a:p>
      </dgm:t>
    </dgm:pt>
    <dgm:pt modelId="{44548050-98CC-4EB6-95CB-A067FAF79AB8}" type="sibTrans" cxnId="{38484891-C8C7-4383-925D-E97354D88839}">
      <dgm:prSet/>
      <dgm:spPr/>
      <dgm:t>
        <a:bodyPr/>
        <a:lstStyle/>
        <a:p>
          <a:endParaRPr lang="en-US"/>
        </a:p>
      </dgm:t>
    </dgm:pt>
    <dgm:pt modelId="{FF3BD5E8-B01D-4BB9-96E4-20BE10D60608}">
      <dgm:prSet/>
      <dgm:spPr/>
      <dgm:t>
        <a:bodyPr/>
        <a:lstStyle/>
        <a:p>
          <a:r>
            <a:rPr lang="en-US" u="none" dirty="0"/>
            <a:t>Incomplete Grade Form records@taftcollege.edu   Call: Records (ext. 7756)</a:t>
          </a:r>
        </a:p>
      </dgm:t>
    </dgm:pt>
    <dgm:pt modelId="{5B1CBA67-2DC9-445A-B740-0B85934D64FA}" type="parTrans" cxnId="{91BEB113-613E-4FA4-AAFF-5EBF0F8923FA}">
      <dgm:prSet/>
      <dgm:spPr/>
      <dgm:t>
        <a:bodyPr/>
        <a:lstStyle/>
        <a:p>
          <a:endParaRPr lang="en-US"/>
        </a:p>
      </dgm:t>
    </dgm:pt>
    <dgm:pt modelId="{AC8E7397-B91D-41AC-A474-9AF732DC5BE8}" type="sibTrans" cxnId="{91BEB113-613E-4FA4-AAFF-5EBF0F8923FA}">
      <dgm:prSet/>
      <dgm:spPr/>
      <dgm:t>
        <a:bodyPr/>
        <a:lstStyle/>
        <a:p>
          <a:endParaRPr lang="en-US"/>
        </a:p>
      </dgm:t>
    </dgm:pt>
    <dgm:pt modelId="{2E4F18D4-F0B9-40DF-A530-9088AAFE3BA5}">
      <dgm:prSet/>
      <dgm:spPr/>
      <dgm:t>
        <a:bodyPr/>
        <a:lstStyle/>
        <a:p>
          <a:r>
            <a:rPr lang="en-US" u="none" dirty="0"/>
            <a:t>International Students admissions@taftcollege.edu Call Primary Lead: Izzy (ext. 7798)</a:t>
          </a:r>
        </a:p>
      </dgm:t>
    </dgm:pt>
    <dgm:pt modelId="{4EB97CBC-C75A-4769-9373-376A499D7273}" type="parTrans" cxnId="{9D680E92-D3F5-4D93-970F-D1A15BB8442B}">
      <dgm:prSet/>
      <dgm:spPr/>
      <dgm:t>
        <a:bodyPr/>
        <a:lstStyle/>
        <a:p>
          <a:endParaRPr lang="en-US"/>
        </a:p>
      </dgm:t>
    </dgm:pt>
    <dgm:pt modelId="{2A3B0974-A83C-4AC4-88CB-844903086BC4}" type="sibTrans" cxnId="{9D680E92-D3F5-4D93-970F-D1A15BB8442B}">
      <dgm:prSet/>
      <dgm:spPr/>
      <dgm:t>
        <a:bodyPr/>
        <a:lstStyle/>
        <a:p>
          <a:endParaRPr lang="en-US"/>
        </a:p>
      </dgm:t>
    </dgm:pt>
    <dgm:pt modelId="{AB1FA9A8-B29A-4B71-815B-65C2B9CA2F51}">
      <dgm:prSet/>
      <dgm:spPr/>
      <dgm:t>
        <a:bodyPr/>
        <a:lstStyle/>
        <a:p>
          <a:r>
            <a:rPr lang="en-US" u="none" dirty="0"/>
            <a:t>Petition Academic Renewal records@taftcollege.edu Call Evaluator: Tiffany (ext. 7870) until new employee is hired</a:t>
          </a:r>
        </a:p>
      </dgm:t>
    </dgm:pt>
    <dgm:pt modelId="{EB84791E-CD1D-4EF7-8750-1425AE50F627}" type="parTrans" cxnId="{B5CC2786-B237-4DD7-A4B9-4ABB3CE8304B}">
      <dgm:prSet/>
      <dgm:spPr/>
      <dgm:t>
        <a:bodyPr/>
        <a:lstStyle/>
        <a:p>
          <a:endParaRPr lang="en-US"/>
        </a:p>
      </dgm:t>
    </dgm:pt>
    <dgm:pt modelId="{9C23804A-57C0-432F-AC1C-CF7BC2CF193D}" type="sibTrans" cxnId="{B5CC2786-B237-4DD7-A4B9-4ABB3CE8304B}">
      <dgm:prSet/>
      <dgm:spPr/>
      <dgm:t>
        <a:bodyPr/>
        <a:lstStyle/>
        <a:p>
          <a:endParaRPr lang="en-US"/>
        </a:p>
      </dgm:t>
    </dgm:pt>
    <dgm:pt modelId="{4A01021E-F3A9-4497-A1D1-CAA1C6CE52EF}">
      <dgm:prSet/>
      <dgm:spPr/>
      <dgm:t>
        <a:bodyPr/>
        <a:lstStyle/>
        <a:p>
          <a:r>
            <a:rPr lang="en-US" u="none" dirty="0"/>
            <a:t>Petition for Substitution records@taftcollege.edu Call Evaluator: Tiffany (ext. 7870) until new employee is hired</a:t>
          </a:r>
        </a:p>
      </dgm:t>
    </dgm:pt>
    <dgm:pt modelId="{47B28128-C977-4108-A14C-0C003BAD5652}" type="parTrans" cxnId="{6A248C7F-44C3-48A7-8D64-81E44490A2D4}">
      <dgm:prSet/>
      <dgm:spPr/>
      <dgm:t>
        <a:bodyPr/>
        <a:lstStyle/>
        <a:p>
          <a:endParaRPr lang="en-US"/>
        </a:p>
      </dgm:t>
    </dgm:pt>
    <dgm:pt modelId="{5038207A-415E-4E69-89BD-9FEED045D61F}" type="sibTrans" cxnId="{6A248C7F-44C3-48A7-8D64-81E44490A2D4}">
      <dgm:prSet/>
      <dgm:spPr/>
      <dgm:t>
        <a:bodyPr/>
        <a:lstStyle/>
        <a:p>
          <a:endParaRPr lang="en-US"/>
        </a:p>
      </dgm:t>
    </dgm:pt>
    <dgm:pt modelId="{44A87D77-FCF6-4096-9F8D-D7AB2CE10366}">
      <dgm:prSet/>
      <dgm:spPr/>
      <dgm:t>
        <a:bodyPr/>
        <a:lstStyle/>
        <a:p>
          <a:r>
            <a:rPr lang="en-US" u="none" dirty="0"/>
            <a:t>Petition to Withdraw records@taftcollege.edu Call Evaluator: Tiffany (ext. 7870) until new employee is hired</a:t>
          </a:r>
        </a:p>
      </dgm:t>
    </dgm:pt>
    <dgm:pt modelId="{E619C0B1-900D-4A20-BD9A-BA37125A3210}" type="parTrans" cxnId="{C5AB850C-AAEC-49FB-BEFA-B0CBE4CE0645}">
      <dgm:prSet/>
      <dgm:spPr/>
      <dgm:t>
        <a:bodyPr/>
        <a:lstStyle/>
        <a:p>
          <a:endParaRPr lang="en-US"/>
        </a:p>
      </dgm:t>
    </dgm:pt>
    <dgm:pt modelId="{FBC2C509-59B8-45ED-9669-9F910075512E}" type="sibTrans" cxnId="{C5AB850C-AAEC-49FB-BEFA-B0CBE4CE0645}">
      <dgm:prSet/>
      <dgm:spPr/>
      <dgm:t>
        <a:bodyPr/>
        <a:lstStyle/>
        <a:p>
          <a:endParaRPr lang="en-US"/>
        </a:p>
      </dgm:t>
    </dgm:pt>
    <dgm:pt modelId="{F883DADA-49D0-44BA-B5A3-E24ABDD116C5}">
      <dgm:prSet/>
      <dgm:spPr/>
      <dgm:t>
        <a:bodyPr/>
        <a:lstStyle/>
        <a:p>
          <a:r>
            <a:rPr lang="en-US" u="none" dirty="0"/>
            <a:t>Program Requirement Questions records@taftcollege.edu Call Evaluator: Tiffany (ext. 7870) until new employee is hired</a:t>
          </a:r>
        </a:p>
      </dgm:t>
    </dgm:pt>
    <dgm:pt modelId="{C55A67B8-7623-4369-8794-16F0544D2167}" type="parTrans" cxnId="{9348C968-BEFA-4D9F-808F-37DA77CDD926}">
      <dgm:prSet/>
      <dgm:spPr/>
      <dgm:t>
        <a:bodyPr/>
        <a:lstStyle/>
        <a:p>
          <a:endParaRPr lang="en-US"/>
        </a:p>
      </dgm:t>
    </dgm:pt>
    <dgm:pt modelId="{B8C53216-B17D-4F7C-B6A4-5C857F7E326F}" type="sibTrans" cxnId="{9348C968-BEFA-4D9F-808F-37DA77CDD926}">
      <dgm:prSet/>
      <dgm:spPr/>
      <dgm:t>
        <a:bodyPr/>
        <a:lstStyle/>
        <a:p>
          <a:endParaRPr lang="en-US"/>
        </a:p>
      </dgm:t>
    </dgm:pt>
    <dgm:pt modelId="{6A3FC616-316E-40EF-BDC2-D84E2269BBEF}">
      <dgm:prSet/>
      <dgm:spPr/>
      <dgm:t>
        <a:bodyPr/>
        <a:lstStyle/>
        <a:p>
          <a:r>
            <a:rPr lang="en-US" u="none" dirty="0"/>
            <a:t>Repeat Petition records@taftcollege.edu Call Evaluator: Tiffany (ext. 7870) until new employee is hired</a:t>
          </a:r>
        </a:p>
      </dgm:t>
    </dgm:pt>
    <dgm:pt modelId="{398B7FDA-6E47-4720-AAC2-0FF82A14ABA0}" type="parTrans" cxnId="{0941BF66-C844-48C3-A7C8-223C12983927}">
      <dgm:prSet/>
      <dgm:spPr/>
      <dgm:t>
        <a:bodyPr/>
        <a:lstStyle/>
        <a:p>
          <a:endParaRPr lang="en-US"/>
        </a:p>
      </dgm:t>
    </dgm:pt>
    <dgm:pt modelId="{A9D2CDD4-7AB6-4BE5-AA26-BCB2AD1FA196}" type="sibTrans" cxnId="{0941BF66-C844-48C3-A7C8-223C12983927}">
      <dgm:prSet/>
      <dgm:spPr/>
      <dgm:t>
        <a:bodyPr/>
        <a:lstStyle/>
        <a:p>
          <a:endParaRPr lang="en-US"/>
        </a:p>
      </dgm:t>
    </dgm:pt>
    <dgm:pt modelId="{3C02B4DE-AB6E-4F15-9448-066D2F05057B}">
      <dgm:prSet/>
      <dgm:spPr/>
      <dgm:t>
        <a:bodyPr/>
        <a:lstStyle/>
        <a:p>
          <a:r>
            <a:rPr lang="en-US" u="none" dirty="0"/>
            <a:t>Request for Pass/No Pass Grading records@taftcollege.edu Call: Records (ext. 7756)</a:t>
          </a:r>
        </a:p>
      </dgm:t>
    </dgm:pt>
    <dgm:pt modelId="{C953F630-B94C-496A-B72C-2195E08881F6}" type="parTrans" cxnId="{B7676A26-D453-4239-8439-C3B007405C71}">
      <dgm:prSet/>
      <dgm:spPr/>
      <dgm:t>
        <a:bodyPr/>
        <a:lstStyle/>
        <a:p>
          <a:endParaRPr lang="en-US"/>
        </a:p>
      </dgm:t>
    </dgm:pt>
    <dgm:pt modelId="{2301F979-99CC-4DE7-A9CB-22781969477A}" type="sibTrans" cxnId="{B7676A26-D453-4239-8439-C3B007405C71}">
      <dgm:prSet/>
      <dgm:spPr/>
      <dgm:t>
        <a:bodyPr/>
        <a:lstStyle/>
        <a:p>
          <a:endParaRPr lang="en-US"/>
        </a:p>
      </dgm:t>
    </dgm:pt>
    <dgm:pt modelId="{6D3C95CD-BE2C-4ACD-9FB4-A50B0BE96E73}">
      <dgm:prSet/>
      <dgm:spPr/>
      <dgm:t>
        <a:bodyPr/>
        <a:lstStyle/>
        <a:p>
          <a:r>
            <a:rPr lang="en-US" u="none" dirty="0"/>
            <a:t>TC Transcripts records@taftcollege.edu Call: Records (ext. 7756)</a:t>
          </a:r>
        </a:p>
      </dgm:t>
    </dgm:pt>
    <dgm:pt modelId="{F4EF6167-99CA-432A-91DC-1CE5263AC329}" type="parTrans" cxnId="{20713D48-6EDD-49D5-B028-F44A7764439C}">
      <dgm:prSet/>
      <dgm:spPr/>
      <dgm:t>
        <a:bodyPr/>
        <a:lstStyle/>
        <a:p>
          <a:endParaRPr lang="en-US"/>
        </a:p>
      </dgm:t>
    </dgm:pt>
    <dgm:pt modelId="{DA486A0F-0A49-40C7-8F83-DDA82862EC82}" type="sibTrans" cxnId="{20713D48-6EDD-49D5-B028-F44A7764439C}">
      <dgm:prSet/>
      <dgm:spPr/>
      <dgm:t>
        <a:bodyPr/>
        <a:lstStyle/>
        <a:p>
          <a:endParaRPr lang="en-US"/>
        </a:p>
      </dgm:t>
    </dgm:pt>
    <dgm:pt modelId="{0EB3088E-A06A-4AA9-A6B3-089519653089}">
      <dgm:prSet/>
      <dgm:spPr/>
      <dgm:t>
        <a:bodyPr/>
        <a:lstStyle/>
        <a:p>
          <a:r>
            <a:rPr lang="en-US" u="none" dirty="0"/>
            <a:t>Transcripts from other institutions (equivalency, credit, </a:t>
          </a:r>
          <a:r>
            <a:rPr lang="en-US" u="none" dirty="0" err="1"/>
            <a:t>etc</a:t>
          </a:r>
          <a:r>
            <a:rPr lang="en-US" u="none" dirty="0"/>
            <a:t>) records@taftcollege.edu Call Primary Lead: Izzy (ext. 7798)</a:t>
          </a:r>
        </a:p>
      </dgm:t>
    </dgm:pt>
    <dgm:pt modelId="{BBBD7436-E752-471D-B45E-26B24F11F965}" type="parTrans" cxnId="{8A80DEA4-657F-4E42-B417-A374A7785EA0}">
      <dgm:prSet/>
      <dgm:spPr/>
      <dgm:t>
        <a:bodyPr/>
        <a:lstStyle/>
        <a:p>
          <a:endParaRPr lang="en-US"/>
        </a:p>
      </dgm:t>
    </dgm:pt>
    <dgm:pt modelId="{0D719125-7FD1-4C39-B5C9-64F77AEDA291}" type="sibTrans" cxnId="{8A80DEA4-657F-4E42-B417-A374A7785EA0}">
      <dgm:prSet/>
      <dgm:spPr/>
      <dgm:t>
        <a:bodyPr/>
        <a:lstStyle/>
        <a:p>
          <a:endParaRPr lang="en-US"/>
        </a:p>
      </dgm:t>
    </dgm:pt>
    <dgm:pt modelId="{46EEF141-3AF2-4BF0-87E5-B749FBDC95F3}">
      <dgm:prSet/>
      <dgm:spPr/>
      <dgm:t>
        <a:bodyPr/>
        <a:lstStyle/>
        <a:p>
          <a:r>
            <a:rPr lang="en-US" u="none" dirty="0"/>
            <a:t>Veterans veterans@taftcollege.edu Call Primary Lead: Lisa (ext. 7916)</a:t>
          </a:r>
        </a:p>
      </dgm:t>
    </dgm:pt>
    <dgm:pt modelId="{11293900-6F29-4397-ACC3-E7BB6C2862CD}" type="parTrans" cxnId="{66D73DE4-8063-4A5E-87C7-51BE59A93E00}">
      <dgm:prSet/>
      <dgm:spPr/>
      <dgm:t>
        <a:bodyPr/>
        <a:lstStyle/>
        <a:p>
          <a:endParaRPr lang="en-US"/>
        </a:p>
      </dgm:t>
    </dgm:pt>
    <dgm:pt modelId="{FAD13FBC-5514-4FFF-88F5-895CDD398298}" type="sibTrans" cxnId="{66D73DE4-8063-4A5E-87C7-51BE59A93E00}">
      <dgm:prSet/>
      <dgm:spPr/>
      <dgm:t>
        <a:bodyPr/>
        <a:lstStyle/>
        <a:p>
          <a:endParaRPr lang="en-US"/>
        </a:p>
      </dgm:t>
    </dgm:pt>
    <dgm:pt modelId="{0489C079-FF34-4FF2-873E-BA0A7812C5BA}">
      <dgm:prSet/>
      <dgm:spPr/>
      <dgm:t>
        <a:bodyPr/>
        <a:lstStyle/>
        <a:p>
          <a:r>
            <a:rPr lang="en-US" u="none" dirty="0"/>
            <a:t>Dismissal Appeal admissions@taftcollege.edu Call Primary Lead: Mireya (ext. 7790)</a:t>
          </a:r>
        </a:p>
      </dgm:t>
    </dgm:pt>
    <dgm:pt modelId="{FB1821FA-341A-434E-8C48-6AB12D7EE1D5}" type="parTrans" cxnId="{3CDB108C-9316-4282-92F1-1FEB188775DD}">
      <dgm:prSet/>
      <dgm:spPr/>
      <dgm:t>
        <a:bodyPr/>
        <a:lstStyle/>
        <a:p>
          <a:endParaRPr lang="en-US"/>
        </a:p>
      </dgm:t>
    </dgm:pt>
    <dgm:pt modelId="{C1E81EBD-E4A5-40E1-A25E-B52AB50E8945}" type="sibTrans" cxnId="{3CDB108C-9316-4282-92F1-1FEB188775DD}">
      <dgm:prSet/>
      <dgm:spPr/>
      <dgm:t>
        <a:bodyPr/>
        <a:lstStyle/>
        <a:p>
          <a:endParaRPr lang="en-US"/>
        </a:p>
      </dgm:t>
    </dgm:pt>
    <dgm:pt modelId="{A50A9225-5F30-40C2-B9AC-7C643B42CDBD}">
      <dgm:prSet/>
      <dgm:spPr/>
      <dgm:t>
        <a:bodyPr/>
        <a:lstStyle/>
        <a:p>
          <a:r>
            <a:rPr lang="en-US" u="none" dirty="0"/>
            <a:t>Loss of CCPG/Enrollment Priority Appeal admissions@taftcollege.edu Call Primary Lead: Mireya (ext. 7790)</a:t>
          </a:r>
        </a:p>
      </dgm:t>
    </dgm:pt>
    <dgm:pt modelId="{B3873052-954C-4582-BA5B-6F7A5D538FE1}" type="parTrans" cxnId="{A770F751-40C5-43CE-95B0-258DC670BF70}">
      <dgm:prSet/>
      <dgm:spPr/>
      <dgm:t>
        <a:bodyPr/>
        <a:lstStyle/>
        <a:p>
          <a:endParaRPr lang="en-US"/>
        </a:p>
      </dgm:t>
    </dgm:pt>
    <dgm:pt modelId="{BCE4D170-3B78-4314-97A2-708A87C0F032}" type="sibTrans" cxnId="{A770F751-40C5-43CE-95B0-258DC670BF70}">
      <dgm:prSet/>
      <dgm:spPr/>
      <dgm:t>
        <a:bodyPr/>
        <a:lstStyle/>
        <a:p>
          <a:endParaRPr lang="en-US"/>
        </a:p>
      </dgm:t>
    </dgm:pt>
    <dgm:pt modelId="{4903606F-8C3A-4BA0-BBD0-13E0E673E85F}">
      <dgm:prSet/>
      <dgm:spPr/>
      <dgm:t>
        <a:bodyPr/>
        <a:lstStyle/>
        <a:p>
          <a:r>
            <a:rPr lang="en-US" u="none" dirty="0"/>
            <a:t>Enrollment Verifications records@taftcollege.edu Call: Records (ext. 7756)</a:t>
          </a:r>
        </a:p>
      </dgm:t>
    </dgm:pt>
    <dgm:pt modelId="{C10866D1-79EC-4618-B368-9E3F80F6552D}" type="parTrans" cxnId="{445422C7-AD12-4F25-8FBE-7BAE28F7BB44}">
      <dgm:prSet/>
      <dgm:spPr/>
      <dgm:t>
        <a:bodyPr/>
        <a:lstStyle/>
        <a:p>
          <a:endParaRPr lang="en-US"/>
        </a:p>
      </dgm:t>
    </dgm:pt>
    <dgm:pt modelId="{7DC9251A-CF33-45E6-9CEF-F3B541633E1F}" type="sibTrans" cxnId="{445422C7-AD12-4F25-8FBE-7BAE28F7BB44}">
      <dgm:prSet/>
      <dgm:spPr/>
      <dgm:t>
        <a:bodyPr/>
        <a:lstStyle/>
        <a:p>
          <a:endParaRPr lang="en-US"/>
        </a:p>
      </dgm:t>
    </dgm:pt>
    <dgm:pt modelId="{4995244B-D899-4562-8B0C-DC2E70F46832}" type="pres">
      <dgm:prSet presAssocID="{1787A799-43C2-4D3B-A3CA-935B863EEAAC}" presName="diagram" presStyleCnt="0">
        <dgm:presLayoutVars>
          <dgm:dir/>
          <dgm:resizeHandles val="exact"/>
        </dgm:presLayoutVars>
      </dgm:prSet>
      <dgm:spPr/>
      <dgm:t>
        <a:bodyPr/>
        <a:lstStyle/>
        <a:p>
          <a:endParaRPr lang="en-US"/>
        </a:p>
      </dgm:t>
    </dgm:pt>
    <dgm:pt modelId="{4C92554B-CF9E-4731-94E1-CE472FB0C5B1}" type="pres">
      <dgm:prSet presAssocID="{B1A1F18D-3790-4B48-832B-13A1F92DE85C}" presName="node" presStyleLbl="node1" presStyleIdx="0" presStyleCnt="28">
        <dgm:presLayoutVars>
          <dgm:bulletEnabled val="1"/>
        </dgm:presLayoutVars>
      </dgm:prSet>
      <dgm:spPr/>
      <dgm:t>
        <a:bodyPr/>
        <a:lstStyle/>
        <a:p>
          <a:endParaRPr lang="en-US"/>
        </a:p>
      </dgm:t>
    </dgm:pt>
    <dgm:pt modelId="{B541BB91-3B1E-4CC7-9E81-0E7D930D3BA3}" type="pres">
      <dgm:prSet presAssocID="{B1FA5933-5DD9-4826-B801-F02AB944D100}" presName="sibTrans" presStyleCnt="0"/>
      <dgm:spPr/>
    </dgm:pt>
    <dgm:pt modelId="{F60D100C-F6E4-4F3F-8440-EB73A7A27D34}" type="pres">
      <dgm:prSet presAssocID="{CBFA5A48-F629-4E7F-91EE-6FAFDD778641}" presName="node" presStyleLbl="node1" presStyleIdx="1" presStyleCnt="28">
        <dgm:presLayoutVars>
          <dgm:bulletEnabled val="1"/>
        </dgm:presLayoutVars>
      </dgm:prSet>
      <dgm:spPr/>
      <dgm:t>
        <a:bodyPr/>
        <a:lstStyle/>
        <a:p>
          <a:endParaRPr lang="en-US"/>
        </a:p>
      </dgm:t>
    </dgm:pt>
    <dgm:pt modelId="{8DEBA61C-33A6-45AE-87A3-7A27C5DFCD80}" type="pres">
      <dgm:prSet presAssocID="{B7AEB8CF-2C1F-4EC1-84E1-B63DDF660C84}" presName="sibTrans" presStyleCnt="0"/>
      <dgm:spPr/>
    </dgm:pt>
    <dgm:pt modelId="{FB8C36E0-C2BC-4B23-A1C7-50877821A7F2}" type="pres">
      <dgm:prSet presAssocID="{46632CC4-CB76-4E26-AFDF-C924D3558D95}" presName="node" presStyleLbl="node1" presStyleIdx="2" presStyleCnt="28">
        <dgm:presLayoutVars>
          <dgm:bulletEnabled val="1"/>
        </dgm:presLayoutVars>
      </dgm:prSet>
      <dgm:spPr/>
      <dgm:t>
        <a:bodyPr/>
        <a:lstStyle/>
        <a:p>
          <a:endParaRPr lang="en-US"/>
        </a:p>
      </dgm:t>
    </dgm:pt>
    <dgm:pt modelId="{65315DBF-99C0-452E-96BD-5919806BFA58}" type="pres">
      <dgm:prSet presAssocID="{3EEC247C-378A-45DA-AF8E-8F242534C29B}" presName="sibTrans" presStyleCnt="0"/>
      <dgm:spPr/>
    </dgm:pt>
    <dgm:pt modelId="{2D89A78A-A542-402C-BB97-FE15C223A1F9}" type="pres">
      <dgm:prSet presAssocID="{8EA61556-E1D2-448C-867D-3A38C09E5AC3}" presName="node" presStyleLbl="node1" presStyleIdx="3" presStyleCnt="28">
        <dgm:presLayoutVars>
          <dgm:bulletEnabled val="1"/>
        </dgm:presLayoutVars>
      </dgm:prSet>
      <dgm:spPr/>
      <dgm:t>
        <a:bodyPr/>
        <a:lstStyle/>
        <a:p>
          <a:endParaRPr lang="en-US"/>
        </a:p>
      </dgm:t>
    </dgm:pt>
    <dgm:pt modelId="{A6C562A0-CF5B-4730-BE10-0351C6676029}" type="pres">
      <dgm:prSet presAssocID="{C14C5CB4-FBC9-4539-B5C1-AFCD696F1119}" presName="sibTrans" presStyleCnt="0"/>
      <dgm:spPr/>
    </dgm:pt>
    <dgm:pt modelId="{BE70A89F-19C8-430A-8C5F-61BB5B958B03}" type="pres">
      <dgm:prSet presAssocID="{A2B0C5B4-9018-460B-97A0-6215B9B52742}" presName="node" presStyleLbl="node1" presStyleIdx="4" presStyleCnt="28">
        <dgm:presLayoutVars>
          <dgm:bulletEnabled val="1"/>
        </dgm:presLayoutVars>
      </dgm:prSet>
      <dgm:spPr/>
      <dgm:t>
        <a:bodyPr/>
        <a:lstStyle/>
        <a:p>
          <a:endParaRPr lang="en-US"/>
        </a:p>
      </dgm:t>
    </dgm:pt>
    <dgm:pt modelId="{6E8C43E4-D129-4F54-81A2-8AB775498FC7}" type="pres">
      <dgm:prSet presAssocID="{FCC694F4-4D81-41BD-ADDD-30B18516ADD6}" presName="sibTrans" presStyleCnt="0"/>
      <dgm:spPr/>
    </dgm:pt>
    <dgm:pt modelId="{35929A3D-4699-4DBF-81B4-675B43AD1694}" type="pres">
      <dgm:prSet presAssocID="{A84285CE-D34D-4305-B868-91D74F25552B}" presName="node" presStyleLbl="node1" presStyleIdx="5" presStyleCnt="28">
        <dgm:presLayoutVars>
          <dgm:bulletEnabled val="1"/>
        </dgm:presLayoutVars>
      </dgm:prSet>
      <dgm:spPr/>
      <dgm:t>
        <a:bodyPr/>
        <a:lstStyle/>
        <a:p>
          <a:endParaRPr lang="en-US"/>
        </a:p>
      </dgm:t>
    </dgm:pt>
    <dgm:pt modelId="{18DD55C9-50C3-44CB-989B-4465771B356C}" type="pres">
      <dgm:prSet presAssocID="{411A1722-7D93-4910-BD83-03AFC3448DFC}" presName="sibTrans" presStyleCnt="0"/>
      <dgm:spPr/>
    </dgm:pt>
    <dgm:pt modelId="{8D849651-7999-4E75-B6FD-748597CB0CDB}" type="pres">
      <dgm:prSet presAssocID="{AD5E0D09-2EC8-43ED-B5D7-128EC59356AB}" presName="node" presStyleLbl="node1" presStyleIdx="6" presStyleCnt="28">
        <dgm:presLayoutVars>
          <dgm:bulletEnabled val="1"/>
        </dgm:presLayoutVars>
      </dgm:prSet>
      <dgm:spPr/>
      <dgm:t>
        <a:bodyPr/>
        <a:lstStyle/>
        <a:p>
          <a:endParaRPr lang="en-US"/>
        </a:p>
      </dgm:t>
    </dgm:pt>
    <dgm:pt modelId="{9E185CA7-E6D6-4C4F-9652-352BA7F42B4A}" type="pres">
      <dgm:prSet presAssocID="{2F8CB9FE-0036-4E50-9717-F61B830360A3}" presName="sibTrans" presStyleCnt="0"/>
      <dgm:spPr/>
    </dgm:pt>
    <dgm:pt modelId="{AFEBD985-B302-45FA-9949-F5B55FCCF619}" type="pres">
      <dgm:prSet presAssocID="{4680CB59-2CA3-4CA4-A098-823D8321444C}" presName="node" presStyleLbl="node1" presStyleIdx="7" presStyleCnt="28">
        <dgm:presLayoutVars>
          <dgm:bulletEnabled val="1"/>
        </dgm:presLayoutVars>
      </dgm:prSet>
      <dgm:spPr/>
      <dgm:t>
        <a:bodyPr/>
        <a:lstStyle/>
        <a:p>
          <a:endParaRPr lang="en-US"/>
        </a:p>
      </dgm:t>
    </dgm:pt>
    <dgm:pt modelId="{B2F1CAC7-8840-418D-B1A7-796D324463A0}" type="pres">
      <dgm:prSet presAssocID="{D8853CD8-F596-493A-87CE-F21230131E55}" presName="sibTrans" presStyleCnt="0"/>
      <dgm:spPr/>
    </dgm:pt>
    <dgm:pt modelId="{6DF87388-7B90-4018-869F-24B657838F52}" type="pres">
      <dgm:prSet presAssocID="{446AD41A-0270-4A91-A761-CB8286D3D4B9}" presName="node" presStyleLbl="node1" presStyleIdx="8" presStyleCnt="28">
        <dgm:presLayoutVars>
          <dgm:bulletEnabled val="1"/>
        </dgm:presLayoutVars>
      </dgm:prSet>
      <dgm:spPr/>
      <dgm:t>
        <a:bodyPr/>
        <a:lstStyle/>
        <a:p>
          <a:endParaRPr lang="en-US"/>
        </a:p>
      </dgm:t>
    </dgm:pt>
    <dgm:pt modelId="{8A890149-BB70-4032-A12B-F96933850759}" type="pres">
      <dgm:prSet presAssocID="{918FED8D-64A6-4F4A-88CA-C78E0012F46E}" presName="sibTrans" presStyleCnt="0"/>
      <dgm:spPr/>
    </dgm:pt>
    <dgm:pt modelId="{4D04B205-9548-4A6D-80CE-2CD4C0670079}" type="pres">
      <dgm:prSet presAssocID="{9153183C-3DD2-435A-B0C4-9194ADD969F9}" presName="node" presStyleLbl="node1" presStyleIdx="9" presStyleCnt="28">
        <dgm:presLayoutVars>
          <dgm:bulletEnabled val="1"/>
        </dgm:presLayoutVars>
      </dgm:prSet>
      <dgm:spPr/>
      <dgm:t>
        <a:bodyPr/>
        <a:lstStyle/>
        <a:p>
          <a:endParaRPr lang="en-US"/>
        </a:p>
      </dgm:t>
    </dgm:pt>
    <dgm:pt modelId="{8DB344B5-C884-46AF-A9CE-11397BF0AC1D}" type="pres">
      <dgm:prSet presAssocID="{95BFD9ED-0585-4036-8733-4767D7808414}" presName="sibTrans" presStyleCnt="0"/>
      <dgm:spPr/>
    </dgm:pt>
    <dgm:pt modelId="{4D3CB247-1823-4686-BB39-F8DAB1525052}" type="pres">
      <dgm:prSet presAssocID="{0489C079-FF34-4FF2-873E-BA0A7812C5BA}" presName="node" presStyleLbl="node1" presStyleIdx="10" presStyleCnt="28">
        <dgm:presLayoutVars>
          <dgm:bulletEnabled val="1"/>
        </dgm:presLayoutVars>
      </dgm:prSet>
      <dgm:spPr/>
      <dgm:t>
        <a:bodyPr/>
        <a:lstStyle/>
        <a:p>
          <a:endParaRPr lang="en-US"/>
        </a:p>
      </dgm:t>
    </dgm:pt>
    <dgm:pt modelId="{D78818F8-834F-4033-AC9D-8C674882967B}" type="pres">
      <dgm:prSet presAssocID="{C1E81EBD-E4A5-40E1-A25E-B52AB50E8945}" presName="sibTrans" presStyleCnt="0"/>
      <dgm:spPr/>
    </dgm:pt>
    <dgm:pt modelId="{6BFDCC73-9875-4538-87F0-8FFF6AEFCC32}" type="pres">
      <dgm:prSet presAssocID="{5B08EBA4-F6FA-4E8D-BBDC-F08C04BF87C0}" presName="node" presStyleLbl="node1" presStyleIdx="11" presStyleCnt="28">
        <dgm:presLayoutVars>
          <dgm:bulletEnabled val="1"/>
        </dgm:presLayoutVars>
      </dgm:prSet>
      <dgm:spPr/>
      <dgm:t>
        <a:bodyPr/>
        <a:lstStyle/>
        <a:p>
          <a:endParaRPr lang="en-US"/>
        </a:p>
      </dgm:t>
    </dgm:pt>
    <dgm:pt modelId="{F40F8660-723D-478B-A9CA-7E45D06790CB}" type="pres">
      <dgm:prSet presAssocID="{98C5F0F6-494E-4904-ADCA-71E30029B548}" presName="sibTrans" presStyleCnt="0"/>
      <dgm:spPr/>
    </dgm:pt>
    <dgm:pt modelId="{6B5F2E10-92CB-4BDD-9E9B-357BBBAAB34B}" type="pres">
      <dgm:prSet presAssocID="{4903606F-8C3A-4BA0-BBD0-13E0E673E85F}" presName="node" presStyleLbl="node1" presStyleIdx="12" presStyleCnt="28">
        <dgm:presLayoutVars>
          <dgm:bulletEnabled val="1"/>
        </dgm:presLayoutVars>
      </dgm:prSet>
      <dgm:spPr/>
      <dgm:t>
        <a:bodyPr/>
        <a:lstStyle/>
        <a:p>
          <a:endParaRPr lang="en-US"/>
        </a:p>
      </dgm:t>
    </dgm:pt>
    <dgm:pt modelId="{E4579258-7C43-4C41-AD71-D89DEECC5150}" type="pres">
      <dgm:prSet presAssocID="{7DC9251A-CF33-45E6-9CEF-F3B541633E1F}" presName="sibTrans" presStyleCnt="0"/>
      <dgm:spPr/>
    </dgm:pt>
    <dgm:pt modelId="{E8421EC7-69D7-4ACF-A18A-ADD5FD63155B}" type="pres">
      <dgm:prSet presAssocID="{4579A26B-7662-49A1-A689-07228C67027F}" presName="node" presStyleLbl="node1" presStyleIdx="13" presStyleCnt="28">
        <dgm:presLayoutVars>
          <dgm:bulletEnabled val="1"/>
        </dgm:presLayoutVars>
      </dgm:prSet>
      <dgm:spPr/>
      <dgm:t>
        <a:bodyPr/>
        <a:lstStyle/>
        <a:p>
          <a:endParaRPr lang="en-US"/>
        </a:p>
      </dgm:t>
    </dgm:pt>
    <dgm:pt modelId="{95BEA287-DDBB-4961-951E-4CEF9ED7CDA2}" type="pres">
      <dgm:prSet presAssocID="{6D2257A2-F6A5-46DE-B5C4-4AC2DDC750EE}" presName="sibTrans" presStyleCnt="0"/>
      <dgm:spPr/>
    </dgm:pt>
    <dgm:pt modelId="{746F477B-FF48-4DF6-AE9F-A8598FC8DBD5}" type="pres">
      <dgm:prSet presAssocID="{8F502EA5-2E7B-4FE2-8346-0FA847BA3C74}" presName="node" presStyleLbl="node1" presStyleIdx="14" presStyleCnt="28">
        <dgm:presLayoutVars>
          <dgm:bulletEnabled val="1"/>
        </dgm:presLayoutVars>
      </dgm:prSet>
      <dgm:spPr/>
      <dgm:t>
        <a:bodyPr/>
        <a:lstStyle/>
        <a:p>
          <a:endParaRPr lang="en-US"/>
        </a:p>
      </dgm:t>
    </dgm:pt>
    <dgm:pt modelId="{E9556E63-C0AF-4CC3-9B9E-CBBA50B5777A}" type="pres">
      <dgm:prSet presAssocID="{DDF90260-D908-4C13-94C8-DE30BA45F818}" presName="sibTrans" presStyleCnt="0"/>
      <dgm:spPr/>
    </dgm:pt>
    <dgm:pt modelId="{92E310FE-ED80-456A-B6FF-135732DFEBFB}" type="pres">
      <dgm:prSet presAssocID="{DAB05E88-CF82-431F-884D-73D8216BED4E}" presName="node" presStyleLbl="node1" presStyleIdx="15" presStyleCnt="28">
        <dgm:presLayoutVars>
          <dgm:bulletEnabled val="1"/>
        </dgm:presLayoutVars>
      </dgm:prSet>
      <dgm:spPr/>
      <dgm:t>
        <a:bodyPr/>
        <a:lstStyle/>
        <a:p>
          <a:endParaRPr lang="en-US"/>
        </a:p>
      </dgm:t>
    </dgm:pt>
    <dgm:pt modelId="{9C0C8B73-C3D3-4DD6-BE7E-B67B09A905EC}" type="pres">
      <dgm:prSet presAssocID="{44548050-98CC-4EB6-95CB-A067FAF79AB8}" presName="sibTrans" presStyleCnt="0"/>
      <dgm:spPr/>
    </dgm:pt>
    <dgm:pt modelId="{88BA5B0C-A1B3-4BAB-8F4B-1CDCA6827129}" type="pres">
      <dgm:prSet presAssocID="{FF3BD5E8-B01D-4BB9-96E4-20BE10D60608}" presName="node" presStyleLbl="node1" presStyleIdx="16" presStyleCnt="28">
        <dgm:presLayoutVars>
          <dgm:bulletEnabled val="1"/>
        </dgm:presLayoutVars>
      </dgm:prSet>
      <dgm:spPr/>
      <dgm:t>
        <a:bodyPr/>
        <a:lstStyle/>
        <a:p>
          <a:endParaRPr lang="en-US"/>
        </a:p>
      </dgm:t>
    </dgm:pt>
    <dgm:pt modelId="{0724FCBC-BA21-41F2-8B69-A4CBDC87316B}" type="pres">
      <dgm:prSet presAssocID="{AC8E7397-B91D-41AC-A474-9AF732DC5BE8}" presName="sibTrans" presStyleCnt="0"/>
      <dgm:spPr/>
    </dgm:pt>
    <dgm:pt modelId="{88E62580-2AFA-4CB6-9B5E-AF2E5540522C}" type="pres">
      <dgm:prSet presAssocID="{2E4F18D4-F0B9-40DF-A530-9088AAFE3BA5}" presName="node" presStyleLbl="node1" presStyleIdx="17" presStyleCnt="28">
        <dgm:presLayoutVars>
          <dgm:bulletEnabled val="1"/>
        </dgm:presLayoutVars>
      </dgm:prSet>
      <dgm:spPr/>
      <dgm:t>
        <a:bodyPr/>
        <a:lstStyle/>
        <a:p>
          <a:endParaRPr lang="en-US"/>
        </a:p>
      </dgm:t>
    </dgm:pt>
    <dgm:pt modelId="{AFFE4328-DDCA-42E7-AA85-399A19533B85}" type="pres">
      <dgm:prSet presAssocID="{2A3B0974-A83C-4AC4-88CB-844903086BC4}" presName="sibTrans" presStyleCnt="0"/>
      <dgm:spPr/>
    </dgm:pt>
    <dgm:pt modelId="{810131F6-B6E1-4107-B4EB-188746FD000F}" type="pres">
      <dgm:prSet presAssocID="{A50A9225-5F30-40C2-B9AC-7C643B42CDBD}" presName="node" presStyleLbl="node1" presStyleIdx="18" presStyleCnt="28">
        <dgm:presLayoutVars>
          <dgm:bulletEnabled val="1"/>
        </dgm:presLayoutVars>
      </dgm:prSet>
      <dgm:spPr/>
      <dgm:t>
        <a:bodyPr/>
        <a:lstStyle/>
        <a:p>
          <a:endParaRPr lang="en-US"/>
        </a:p>
      </dgm:t>
    </dgm:pt>
    <dgm:pt modelId="{549CA2E3-5488-434D-95CB-2F53B1B8214D}" type="pres">
      <dgm:prSet presAssocID="{BCE4D170-3B78-4314-97A2-708A87C0F032}" presName="sibTrans" presStyleCnt="0"/>
      <dgm:spPr/>
    </dgm:pt>
    <dgm:pt modelId="{AE8BF100-0775-4166-8416-A0D8895477BB}" type="pres">
      <dgm:prSet presAssocID="{AB1FA9A8-B29A-4B71-815B-65C2B9CA2F51}" presName="node" presStyleLbl="node1" presStyleIdx="19" presStyleCnt="28">
        <dgm:presLayoutVars>
          <dgm:bulletEnabled val="1"/>
        </dgm:presLayoutVars>
      </dgm:prSet>
      <dgm:spPr/>
      <dgm:t>
        <a:bodyPr/>
        <a:lstStyle/>
        <a:p>
          <a:endParaRPr lang="en-US"/>
        </a:p>
      </dgm:t>
    </dgm:pt>
    <dgm:pt modelId="{73C75658-0CC0-4CE7-81FC-E73BEC548B83}" type="pres">
      <dgm:prSet presAssocID="{9C23804A-57C0-432F-AC1C-CF7BC2CF193D}" presName="sibTrans" presStyleCnt="0"/>
      <dgm:spPr/>
    </dgm:pt>
    <dgm:pt modelId="{21B03978-85F5-42DE-A2DA-DB0CB3EF224C}" type="pres">
      <dgm:prSet presAssocID="{4A01021E-F3A9-4497-A1D1-CAA1C6CE52EF}" presName="node" presStyleLbl="node1" presStyleIdx="20" presStyleCnt="28">
        <dgm:presLayoutVars>
          <dgm:bulletEnabled val="1"/>
        </dgm:presLayoutVars>
      </dgm:prSet>
      <dgm:spPr/>
      <dgm:t>
        <a:bodyPr/>
        <a:lstStyle/>
        <a:p>
          <a:endParaRPr lang="en-US"/>
        </a:p>
      </dgm:t>
    </dgm:pt>
    <dgm:pt modelId="{D33B5ABC-EF1E-4B5B-BC2A-8510F68496C1}" type="pres">
      <dgm:prSet presAssocID="{5038207A-415E-4E69-89BD-9FEED045D61F}" presName="sibTrans" presStyleCnt="0"/>
      <dgm:spPr/>
    </dgm:pt>
    <dgm:pt modelId="{4C40344F-A773-4F66-B9A7-E868E401BD0C}" type="pres">
      <dgm:prSet presAssocID="{44A87D77-FCF6-4096-9F8D-D7AB2CE10366}" presName="node" presStyleLbl="node1" presStyleIdx="21" presStyleCnt="28">
        <dgm:presLayoutVars>
          <dgm:bulletEnabled val="1"/>
        </dgm:presLayoutVars>
      </dgm:prSet>
      <dgm:spPr/>
      <dgm:t>
        <a:bodyPr/>
        <a:lstStyle/>
        <a:p>
          <a:endParaRPr lang="en-US"/>
        </a:p>
      </dgm:t>
    </dgm:pt>
    <dgm:pt modelId="{F4AFC34B-8813-441B-8529-0037ACF169D1}" type="pres">
      <dgm:prSet presAssocID="{FBC2C509-59B8-45ED-9669-9F910075512E}" presName="sibTrans" presStyleCnt="0"/>
      <dgm:spPr/>
    </dgm:pt>
    <dgm:pt modelId="{A6B1068B-613D-45C7-97BB-C35A7F2BB10A}" type="pres">
      <dgm:prSet presAssocID="{F883DADA-49D0-44BA-B5A3-E24ABDD116C5}" presName="node" presStyleLbl="node1" presStyleIdx="22" presStyleCnt="28">
        <dgm:presLayoutVars>
          <dgm:bulletEnabled val="1"/>
        </dgm:presLayoutVars>
      </dgm:prSet>
      <dgm:spPr/>
      <dgm:t>
        <a:bodyPr/>
        <a:lstStyle/>
        <a:p>
          <a:endParaRPr lang="en-US"/>
        </a:p>
      </dgm:t>
    </dgm:pt>
    <dgm:pt modelId="{FE9006E9-933A-4319-B5A2-E4E099298C04}" type="pres">
      <dgm:prSet presAssocID="{B8C53216-B17D-4F7C-B6A4-5C857F7E326F}" presName="sibTrans" presStyleCnt="0"/>
      <dgm:spPr/>
    </dgm:pt>
    <dgm:pt modelId="{1FFF2B02-812C-49EB-BF48-22577A432974}" type="pres">
      <dgm:prSet presAssocID="{6A3FC616-316E-40EF-BDC2-D84E2269BBEF}" presName="node" presStyleLbl="node1" presStyleIdx="23" presStyleCnt="28">
        <dgm:presLayoutVars>
          <dgm:bulletEnabled val="1"/>
        </dgm:presLayoutVars>
      </dgm:prSet>
      <dgm:spPr/>
      <dgm:t>
        <a:bodyPr/>
        <a:lstStyle/>
        <a:p>
          <a:endParaRPr lang="en-US"/>
        </a:p>
      </dgm:t>
    </dgm:pt>
    <dgm:pt modelId="{96A176D1-7501-4625-8852-976BF8FE5DEF}" type="pres">
      <dgm:prSet presAssocID="{A9D2CDD4-7AB6-4BE5-AA26-BCB2AD1FA196}" presName="sibTrans" presStyleCnt="0"/>
      <dgm:spPr/>
    </dgm:pt>
    <dgm:pt modelId="{499E2A16-EBAB-4AF9-BEDC-EDBEB4F0EDED}" type="pres">
      <dgm:prSet presAssocID="{3C02B4DE-AB6E-4F15-9448-066D2F05057B}" presName="node" presStyleLbl="node1" presStyleIdx="24" presStyleCnt="28">
        <dgm:presLayoutVars>
          <dgm:bulletEnabled val="1"/>
        </dgm:presLayoutVars>
      </dgm:prSet>
      <dgm:spPr/>
      <dgm:t>
        <a:bodyPr/>
        <a:lstStyle/>
        <a:p>
          <a:endParaRPr lang="en-US"/>
        </a:p>
      </dgm:t>
    </dgm:pt>
    <dgm:pt modelId="{016F69C6-811A-41B3-AA37-0AD7686619C8}" type="pres">
      <dgm:prSet presAssocID="{2301F979-99CC-4DE7-A9CB-22781969477A}" presName="sibTrans" presStyleCnt="0"/>
      <dgm:spPr/>
    </dgm:pt>
    <dgm:pt modelId="{6429E332-6174-4111-BFD3-4FB15724CF51}" type="pres">
      <dgm:prSet presAssocID="{6D3C95CD-BE2C-4ACD-9FB4-A50B0BE96E73}" presName="node" presStyleLbl="node1" presStyleIdx="25" presStyleCnt="28">
        <dgm:presLayoutVars>
          <dgm:bulletEnabled val="1"/>
        </dgm:presLayoutVars>
      </dgm:prSet>
      <dgm:spPr/>
      <dgm:t>
        <a:bodyPr/>
        <a:lstStyle/>
        <a:p>
          <a:endParaRPr lang="en-US"/>
        </a:p>
      </dgm:t>
    </dgm:pt>
    <dgm:pt modelId="{6CA0D26C-53CC-497C-AF98-C9EEB365273E}" type="pres">
      <dgm:prSet presAssocID="{DA486A0F-0A49-40C7-8F83-DDA82862EC82}" presName="sibTrans" presStyleCnt="0"/>
      <dgm:spPr/>
    </dgm:pt>
    <dgm:pt modelId="{C5B73777-9D02-45DF-8706-021975ADB340}" type="pres">
      <dgm:prSet presAssocID="{0EB3088E-A06A-4AA9-A6B3-089519653089}" presName="node" presStyleLbl="node1" presStyleIdx="26" presStyleCnt="28">
        <dgm:presLayoutVars>
          <dgm:bulletEnabled val="1"/>
        </dgm:presLayoutVars>
      </dgm:prSet>
      <dgm:spPr/>
      <dgm:t>
        <a:bodyPr/>
        <a:lstStyle/>
        <a:p>
          <a:endParaRPr lang="en-US"/>
        </a:p>
      </dgm:t>
    </dgm:pt>
    <dgm:pt modelId="{A2DDB767-D3D2-452A-ACD9-205CA6228DFA}" type="pres">
      <dgm:prSet presAssocID="{0D719125-7FD1-4C39-B5C9-64F77AEDA291}" presName="sibTrans" presStyleCnt="0"/>
      <dgm:spPr/>
    </dgm:pt>
    <dgm:pt modelId="{5778ABAC-2F7E-4146-A888-D5EBD72590F6}" type="pres">
      <dgm:prSet presAssocID="{46EEF141-3AF2-4BF0-87E5-B749FBDC95F3}" presName="node" presStyleLbl="node1" presStyleIdx="27" presStyleCnt="28">
        <dgm:presLayoutVars>
          <dgm:bulletEnabled val="1"/>
        </dgm:presLayoutVars>
      </dgm:prSet>
      <dgm:spPr/>
      <dgm:t>
        <a:bodyPr/>
        <a:lstStyle/>
        <a:p>
          <a:endParaRPr lang="en-US"/>
        </a:p>
      </dgm:t>
    </dgm:pt>
  </dgm:ptLst>
  <dgm:cxnLst>
    <dgm:cxn modelId="{25D299D1-2C18-4471-8139-5DD521481C3B}" type="presOf" srcId="{CBFA5A48-F629-4E7F-91EE-6FAFDD778641}" destId="{F60D100C-F6E4-4F3F-8440-EB73A7A27D34}" srcOrd="0" destOrd="0" presId="urn:microsoft.com/office/officeart/2005/8/layout/default"/>
    <dgm:cxn modelId="{A770F751-40C5-43CE-95B0-258DC670BF70}" srcId="{1787A799-43C2-4D3B-A3CA-935B863EEAAC}" destId="{A50A9225-5F30-40C2-B9AC-7C643B42CDBD}" srcOrd="18" destOrd="0" parTransId="{B3873052-954C-4582-BA5B-6F7A5D538FE1}" sibTransId="{BCE4D170-3B78-4314-97A2-708A87C0F032}"/>
    <dgm:cxn modelId="{64D881D2-CDC7-42C2-BF1E-C75C87B932D3}" type="presOf" srcId="{4A01021E-F3A9-4497-A1D1-CAA1C6CE52EF}" destId="{21B03978-85F5-42DE-A2DA-DB0CB3EF224C}" srcOrd="0" destOrd="0" presId="urn:microsoft.com/office/officeart/2005/8/layout/default"/>
    <dgm:cxn modelId="{5D30AD76-1B51-49D6-8C47-F4126E16EC01}" type="presOf" srcId="{9153183C-3DD2-435A-B0C4-9194ADD969F9}" destId="{4D04B205-9548-4A6D-80CE-2CD4C0670079}" srcOrd="0" destOrd="0" presId="urn:microsoft.com/office/officeart/2005/8/layout/default"/>
    <dgm:cxn modelId="{87D272BE-A554-4DBD-B768-84F8EB5DC7F0}" srcId="{1787A799-43C2-4D3B-A3CA-935B863EEAAC}" destId="{8F502EA5-2E7B-4FE2-8346-0FA847BA3C74}" srcOrd="14" destOrd="0" parTransId="{44F587DA-E3DD-44D4-9A6A-7A7C3603864A}" sibTransId="{DDF90260-D908-4C13-94C8-DE30BA45F818}"/>
    <dgm:cxn modelId="{8A80DEA4-657F-4E42-B417-A374A7785EA0}" srcId="{1787A799-43C2-4D3B-A3CA-935B863EEAAC}" destId="{0EB3088E-A06A-4AA9-A6B3-089519653089}" srcOrd="26" destOrd="0" parTransId="{BBBD7436-E752-471D-B45E-26B24F11F965}" sibTransId="{0D719125-7FD1-4C39-B5C9-64F77AEDA291}"/>
    <dgm:cxn modelId="{361DA7DD-8E3E-4C07-993A-089EFC0E75E5}" type="presOf" srcId="{A2B0C5B4-9018-460B-97A0-6215B9B52742}" destId="{BE70A89F-19C8-430A-8C5F-61BB5B958B03}" srcOrd="0" destOrd="0" presId="urn:microsoft.com/office/officeart/2005/8/layout/default"/>
    <dgm:cxn modelId="{6A248C7F-44C3-48A7-8D64-81E44490A2D4}" srcId="{1787A799-43C2-4D3B-A3CA-935B863EEAAC}" destId="{4A01021E-F3A9-4497-A1D1-CAA1C6CE52EF}" srcOrd="20" destOrd="0" parTransId="{47B28128-C977-4108-A14C-0C003BAD5652}" sibTransId="{5038207A-415E-4E69-89BD-9FEED045D61F}"/>
    <dgm:cxn modelId="{71C65BA0-3E56-43CD-8B6F-B9FA088D053B}" type="presOf" srcId="{6A3FC616-316E-40EF-BDC2-D84E2269BBEF}" destId="{1FFF2B02-812C-49EB-BF48-22577A432974}" srcOrd="0" destOrd="0" presId="urn:microsoft.com/office/officeart/2005/8/layout/default"/>
    <dgm:cxn modelId="{D78383C7-B703-4BF7-B5F3-77923BB47F22}" type="presOf" srcId="{0EB3088E-A06A-4AA9-A6B3-089519653089}" destId="{C5B73777-9D02-45DF-8706-021975ADB340}" srcOrd="0" destOrd="0" presId="urn:microsoft.com/office/officeart/2005/8/layout/default"/>
    <dgm:cxn modelId="{6B5D71EC-385F-46DA-B33D-DFA22D64D60A}" type="presOf" srcId="{A50A9225-5F30-40C2-B9AC-7C643B42CDBD}" destId="{810131F6-B6E1-4107-B4EB-188746FD000F}" srcOrd="0" destOrd="0" presId="urn:microsoft.com/office/officeart/2005/8/layout/default"/>
    <dgm:cxn modelId="{8237EFDF-C058-4AB9-B7F0-70314DBECD8A}" type="presOf" srcId="{3C02B4DE-AB6E-4F15-9448-066D2F05057B}" destId="{499E2A16-EBAB-4AF9-BEDC-EDBEB4F0EDED}" srcOrd="0" destOrd="0" presId="urn:microsoft.com/office/officeart/2005/8/layout/default"/>
    <dgm:cxn modelId="{D1337716-50A0-4E5E-ADCD-EC28265888F5}" type="presOf" srcId="{44A87D77-FCF6-4096-9F8D-D7AB2CE10366}" destId="{4C40344F-A773-4F66-B9A7-E868E401BD0C}" srcOrd="0" destOrd="0" presId="urn:microsoft.com/office/officeart/2005/8/layout/default"/>
    <dgm:cxn modelId="{88CD7C19-4378-4A06-9A6B-59ACD3A41300}" type="presOf" srcId="{A84285CE-D34D-4305-B868-91D74F25552B}" destId="{35929A3D-4699-4DBF-81B4-675B43AD1694}" srcOrd="0" destOrd="0" presId="urn:microsoft.com/office/officeart/2005/8/layout/default"/>
    <dgm:cxn modelId="{0D17F710-AFB4-4F45-B1E6-24862A77F949}" type="presOf" srcId="{B1A1F18D-3790-4B48-832B-13A1F92DE85C}" destId="{4C92554B-CF9E-4731-94E1-CE472FB0C5B1}" srcOrd="0" destOrd="0" presId="urn:microsoft.com/office/officeart/2005/8/layout/default"/>
    <dgm:cxn modelId="{7621E5E4-EB3A-4FB0-961B-E389B30699B2}" srcId="{1787A799-43C2-4D3B-A3CA-935B863EEAAC}" destId="{CBFA5A48-F629-4E7F-91EE-6FAFDD778641}" srcOrd="1" destOrd="0" parTransId="{939EEF45-35F2-4783-98CA-00F845A5FFE6}" sibTransId="{B7AEB8CF-2C1F-4EC1-84E1-B63DDF660C84}"/>
    <dgm:cxn modelId="{A9FF672C-68F3-4690-9367-4EACFD9B71ED}" srcId="{1787A799-43C2-4D3B-A3CA-935B863EEAAC}" destId="{A84285CE-D34D-4305-B868-91D74F25552B}" srcOrd="5" destOrd="0" parTransId="{E4589D96-B7D3-4875-BCDE-698BDFA53922}" sibTransId="{411A1722-7D93-4910-BD83-03AFC3448DFC}"/>
    <dgm:cxn modelId="{9A8A0F88-3509-4470-AAEB-FF872BF3BBD2}" srcId="{1787A799-43C2-4D3B-A3CA-935B863EEAAC}" destId="{446AD41A-0270-4A91-A761-CB8286D3D4B9}" srcOrd="8" destOrd="0" parTransId="{2AA38363-7F94-4978-92C4-3AD4C344A6E3}" sibTransId="{918FED8D-64A6-4F4A-88CA-C78E0012F46E}"/>
    <dgm:cxn modelId="{B4130FCA-F60B-4EDA-AC92-50A7551DC6CF}" type="presOf" srcId="{1787A799-43C2-4D3B-A3CA-935B863EEAAC}" destId="{4995244B-D899-4562-8B0C-DC2E70F46832}" srcOrd="0" destOrd="0" presId="urn:microsoft.com/office/officeart/2005/8/layout/default"/>
    <dgm:cxn modelId="{91BEB113-613E-4FA4-AAFF-5EBF0F8923FA}" srcId="{1787A799-43C2-4D3B-A3CA-935B863EEAAC}" destId="{FF3BD5E8-B01D-4BB9-96E4-20BE10D60608}" srcOrd="16" destOrd="0" parTransId="{5B1CBA67-2DC9-445A-B740-0B85934D64FA}" sibTransId="{AC8E7397-B91D-41AC-A474-9AF732DC5BE8}"/>
    <dgm:cxn modelId="{3CDB108C-9316-4282-92F1-1FEB188775DD}" srcId="{1787A799-43C2-4D3B-A3CA-935B863EEAAC}" destId="{0489C079-FF34-4FF2-873E-BA0A7812C5BA}" srcOrd="10" destOrd="0" parTransId="{FB1821FA-341A-434E-8C48-6AB12D7EE1D5}" sibTransId="{C1E81EBD-E4A5-40E1-A25E-B52AB50E8945}"/>
    <dgm:cxn modelId="{4B50EEEC-9DA5-4BCB-A314-DCE3F809FF41}" srcId="{1787A799-43C2-4D3B-A3CA-935B863EEAAC}" destId="{46632CC4-CB76-4E26-AFDF-C924D3558D95}" srcOrd="2" destOrd="0" parTransId="{C8AC4425-46E1-411E-9103-C2236CD731D9}" sibTransId="{3EEC247C-378A-45DA-AF8E-8F242534C29B}"/>
    <dgm:cxn modelId="{9D680E92-D3F5-4D93-970F-D1A15BB8442B}" srcId="{1787A799-43C2-4D3B-A3CA-935B863EEAAC}" destId="{2E4F18D4-F0B9-40DF-A530-9088AAFE3BA5}" srcOrd="17" destOrd="0" parTransId="{4EB97CBC-C75A-4769-9373-376A499D7273}" sibTransId="{2A3B0974-A83C-4AC4-88CB-844903086BC4}"/>
    <dgm:cxn modelId="{B5CC2786-B237-4DD7-A4B9-4ABB3CE8304B}" srcId="{1787A799-43C2-4D3B-A3CA-935B863EEAAC}" destId="{AB1FA9A8-B29A-4B71-815B-65C2B9CA2F51}" srcOrd="19" destOrd="0" parTransId="{EB84791E-CD1D-4EF7-8750-1425AE50F627}" sibTransId="{9C23804A-57C0-432F-AC1C-CF7BC2CF193D}"/>
    <dgm:cxn modelId="{660C4381-7C4F-44C1-B7A2-0AFA28729DA7}" type="presOf" srcId="{AD5E0D09-2EC8-43ED-B5D7-128EC59356AB}" destId="{8D849651-7999-4E75-B6FD-748597CB0CDB}" srcOrd="0" destOrd="0" presId="urn:microsoft.com/office/officeart/2005/8/layout/default"/>
    <dgm:cxn modelId="{ABA84414-1B8F-46F1-8DDD-DFF4B69BF0FF}" type="presOf" srcId="{6D3C95CD-BE2C-4ACD-9FB4-A50B0BE96E73}" destId="{6429E332-6174-4111-BFD3-4FB15724CF51}" srcOrd="0" destOrd="0" presId="urn:microsoft.com/office/officeart/2005/8/layout/default"/>
    <dgm:cxn modelId="{AAD8A250-D31C-4B76-88B9-CF97E5E9B737}" type="presOf" srcId="{AB1FA9A8-B29A-4B71-815B-65C2B9CA2F51}" destId="{AE8BF100-0775-4166-8416-A0D8895477BB}" srcOrd="0" destOrd="0" presId="urn:microsoft.com/office/officeart/2005/8/layout/default"/>
    <dgm:cxn modelId="{640642D8-838B-4415-9CDC-B7A9E5D22DA8}" type="presOf" srcId="{2E4F18D4-F0B9-40DF-A530-9088AAFE3BA5}" destId="{88E62580-2AFA-4CB6-9B5E-AF2E5540522C}" srcOrd="0" destOrd="0" presId="urn:microsoft.com/office/officeart/2005/8/layout/default"/>
    <dgm:cxn modelId="{5C93682B-9D44-437B-AC44-7DB6A36B3EE5}" type="presOf" srcId="{F883DADA-49D0-44BA-B5A3-E24ABDD116C5}" destId="{A6B1068B-613D-45C7-97BB-C35A7F2BB10A}" srcOrd="0" destOrd="0" presId="urn:microsoft.com/office/officeart/2005/8/layout/default"/>
    <dgm:cxn modelId="{F9486F14-4D19-4E63-8653-B08D9931E5C0}" srcId="{1787A799-43C2-4D3B-A3CA-935B863EEAAC}" destId="{A2B0C5B4-9018-460B-97A0-6215B9B52742}" srcOrd="4" destOrd="0" parTransId="{44C1650E-E75C-43DD-AF23-BAB97DAA2212}" sibTransId="{FCC694F4-4D81-41BD-ADDD-30B18516ADD6}"/>
    <dgm:cxn modelId="{F5046684-270C-4D03-8111-611699C8D5A6}" srcId="{1787A799-43C2-4D3B-A3CA-935B863EEAAC}" destId="{AD5E0D09-2EC8-43ED-B5D7-128EC59356AB}" srcOrd="6" destOrd="0" parTransId="{4AD912E0-9F0B-4738-A7DA-75DEE63FABA5}" sibTransId="{2F8CB9FE-0036-4E50-9717-F61B830360A3}"/>
    <dgm:cxn modelId="{29023696-70F4-4B31-B0EE-6993195B227F}" type="presOf" srcId="{5B08EBA4-F6FA-4E8D-BBDC-F08C04BF87C0}" destId="{6BFDCC73-9875-4538-87F0-8FFF6AEFCC32}" srcOrd="0" destOrd="0" presId="urn:microsoft.com/office/officeart/2005/8/layout/default"/>
    <dgm:cxn modelId="{7327E0D1-8B9F-44B2-BB04-6EA7ED956358}" type="presOf" srcId="{446AD41A-0270-4A91-A761-CB8286D3D4B9}" destId="{6DF87388-7B90-4018-869F-24B657838F52}" srcOrd="0" destOrd="0" presId="urn:microsoft.com/office/officeart/2005/8/layout/default"/>
    <dgm:cxn modelId="{31CF5BD8-D894-4852-B4FC-EF4B632C4B05}" type="presOf" srcId="{46632CC4-CB76-4E26-AFDF-C924D3558D95}" destId="{FB8C36E0-C2BC-4B23-A1C7-50877821A7F2}" srcOrd="0" destOrd="0" presId="urn:microsoft.com/office/officeart/2005/8/layout/default"/>
    <dgm:cxn modelId="{C384A7E9-B3F5-4B5B-BB84-E9B893A18D91}" srcId="{1787A799-43C2-4D3B-A3CA-935B863EEAAC}" destId="{8EA61556-E1D2-448C-867D-3A38C09E5AC3}" srcOrd="3" destOrd="0" parTransId="{B69AAEC2-523A-4B98-AFE9-F5BB400C8F0B}" sibTransId="{C14C5CB4-FBC9-4539-B5C1-AFCD696F1119}"/>
    <dgm:cxn modelId="{A22EC440-99D2-47F4-BD4A-4730E94DF21C}" type="presOf" srcId="{8F502EA5-2E7B-4FE2-8346-0FA847BA3C74}" destId="{746F477B-FF48-4DF6-AE9F-A8598FC8DBD5}" srcOrd="0" destOrd="0" presId="urn:microsoft.com/office/officeart/2005/8/layout/default"/>
    <dgm:cxn modelId="{66D73DE4-8063-4A5E-87C7-51BE59A93E00}" srcId="{1787A799-43C2-4D3B-A3CA-935B863EEAAC}" destId="{46EEF141-3AF2-4BF0-87E5-B749FBDC95F3}" srcOrd="27" destOrd="0" parTransId="{11293900-6F29-4397-ACC3-E7BB6C2862CD}" sibTransId="{FAD13FBC-5514-4FFF-88F5-895CDD398298}"/>
    <dgm:cxn modelId="{EE41D3A0-35F5-428E-A083-671803C5AD75}" type="presOf" srcId="{8EA61556-E1D2-448C-867D-3A38C09E5AC3}" destId="{2D89A78A-A542-402C-BB97-FE15C223A1F9}" srcOrd="0" destOrd="0" presId="urn:microsoft.com/office/officeart/2005/8/layout/default"/>
    <dgm:cxn modelId="{882E0960-D982-4F10-A929-3BD862A5F3FF}" srcId="{1787A799-43C2-4D3B-A3CA-935B863EEAAC}" destId="{4680CB59-2CA3-4CA4-A098-823D8321444C}" srcOrd="7" destOrd="0" parTransId="{238743A8-1408-413D-A75C-72CC49A4DC47}" sibTransId="{D8853CD8-F596-493A-87CE-F21230131E55}"/>
    <dgm:cxn modelId="{445422C7-AD12-4F25-8FBE-7BAE28F7BB44}" srcId="{1787A799-43C2-4D3B-A3CA-935B863EEAAC}" destId="{4903606F-8C3A-4BA0-BBD0-13E0E673E85F}" srcOrd="12" destOrd="0" parTransId="{C10866D1-79EC-4618-B368-9E3F80F6552D}" sibTransId="{7DC9251A-CF33-45E6-9CEF-F3B541633E1F}"/>
    <dgm:cxn modelId="{7DBCB2E8-383A-479D-970B-0FFCC8EB6BBE}" type="presOf" srcId="{0489C079-FF34-4FF2-873E-BA0A7812C5BA}" destId="{4D3CB247-1823-4686-BB39-F8DAB1525052}" srcOrd="0" destOrd="0" presId="urn:microsoft.com/office/officeart/2005/8/layout/default"/>
    <dgm:cxn modelId="{CC516306-0B9A-46C0-8DD0-BB8C0177E17E}" srcId="{1787A799-43C2-4D3B-A3CA-935B863EEAAC}" destId="{4579A26B-7662-49A1-A689-07228C67027F}" srcOrd="13" destOrd="0" parTransId="{ED0E7303-BB01-47A3-9EB7-BA6E2BEEAE35}" sibTransId="{6D2257A2-F6A5-46DE-B5C4-4AC2DDC750EE}"/>
    <dgm:cxn modelId="{64B4AB30-673C-4762-AC58-58308EC545D2}" type="presOf" srcId="{46EEF141-3AF2-4BF0-87E5-B749FBDC95F3}" destId="{5778ABAC-2F7E-4146-A888-D5EBD72590F6}" srcOrd="0" destOrd="0" presId="urn:microsoft.com/office/officeart/2005/8/layout/default"/>
    <dgm:cxn modelId="{E22BACC1-8C0A-48E2-A9D7-0D60813EB842}" srcId="{1787A799-43C2-4D3B-A3CA-935B863EEAAC}" destId="{B1A1F18D-3790-4B48-832B-13A1F92DE85C}" srcOrd="0" destOrd="0" parTransId="{D5611A4D-C59B-432E-921F-5CFD94472A5E}" sibTransId="{B1FA5933-5DD9-4826-B801-F02AB944D100}"/>
    <dgm:cxn modelId="{D4533209-E914-47AE-90EC-4E6BDA922355}" type="presOf" srcId="{4903606F-8C3A-4BA0-BBD0-13E0E673E85F}" destId="{6B5F2E10-92CB-4BDD-9E9B-357BBBAAB34B}" srcOrd="0" destOrd="0" presId="urn:microsoft.com/office/officeart/2005/8/layout/default"/>
    <dgm:cxn modelId="{4D7ACB8B-6CEA-46E4-8F93-653EA349994B}" srcId="{1787A799-43C2-4D3B-A3CA-935B863EEAAC}" destId="{9153183C-3DD2-435A-B0C4-9194ADD969F9}" srcOrd="9" destOrd="0" parTransId="{AE7DBD35-B079-4AE8-B17D-A86F491F129C}" sibTransId="{95BFD9ED-0585-4036-8733-4767D7808414}"/>
    <dgm:cxn modelId="{C5AB850C-AAEC-49FB-BEFA-B0CBE4CE0645}" srcId="{1787A799-43C2-4D3B-A3CA-935B863EEAAC}" destId="{44A87D77-FCF6-4096-9F8D-D7AB2CE10366}" srcOrd="21" destOrd="0" parTransId="{E619C0B1-900D-4A20-BD9A-BA37125A3210}" sibTransId="{FBC2C509-59B8-45ED-9669-9F910075512E}"/>
    <dgm:cxn modelId="{B7676A26-D453-4239-8439-C3B007405C71}" srcId="{1787A799-43C2-4D3B-A3CA-935B863EEAAC}" destId="{3C02B4DE-AB6E-4F15-9448-066D2F05057B}" srcOrd="24" destOrd="0" parTransId="{C953F630-B94C-496A-B72C-2195E08881F6}" sibTransId="{2301F979-99CC-4DE7-A9CB-22781969477A}"/>
    <dgm:cxn modelId="{9348C968-BEFA-4D9F-808F-37DA77CDD926}" srcId="{1787A799-43C2-4D3B-A3CA-935B863EEAAC}" destId="{F883DADA-49D0-44BA-B5A3-E24ABDD116C5}" srcOrd="22" destOrd="0" parTransId="{C55A67B8-7623-4369-8794-16F0544D2167}" sibTransId="{B8C53216-B17D-4F7C-B6A4-5C857F7E326F}"/>
    <dgm:cxn modelId="{B0576601-19E9-4109-B5CC-E5F3BDD5865B}" type="presOf" srcId="{4680CB59-2CA3-4CA4-A098-823D8321444C}" destId="{AFEBD985-B302-45FA-9949-F5B55FCCF619}" srcOrd="0" destOrd="0" presId="urn:microsoft.com/office/officeart/2005/8/layout/default"/>
    <dgm:cxn modelId="{38484891-C8C7-4383-925D-E97354D88839}" srcId="{1787A799-43C2-4D3B-A3CA-935B863EEAAC}" destId="{DAB05E88-CF82-431F-884D-73D8216BED4E}" srcOrd="15" destOrd="0" parTransId="{27E6ABB9-1031-4CD3-809C-45E7F55BF737}" sibTransId="{44548050-98CC-4EB6-95CB-A067FAF79AB8}"/>
    <dgm:cxn modelId="{0941BF66-C844-48C3-A7C8-223C12983927}" srcId="{1787A799-43C2-4D3B-A3CA-935B863EEAAC}" destId="{6A3FC616-316E-40EF-BDC2-D84E2269BBEF}" srcOrd="23" destOrd="0" parTransId="{398B7FDA-6E47-4720-AAC2-0FF82A14ABA0}" sibTransId="{A9D2CDD4-7AB6-4BE5-AA26-BCB2AD1FA196}"/>
    <dgm:cxn modelId="{13E17F17-F818-44EA-A03D-B1A89264D6DA}" type="presOf" srcId="{4579A26B-7662-49A1-A689-07228C67027F}" destId="{E8421EC7-69D7-4ACF-A18A-ADD5FD63155B}" srcOrd="0" destOrd="0" presId="urn:microsoft.com/office/officeart/2005/8/layout/default"/>
    <dgm:cxn modelId="{20713D48-6EDD-49D5-B028-F44A7764439C}" srcId="{1787A799-43C2-4D3B-A3CA-935B863EEAAC}" destId="{6D3C95CD-BE2C-4ACD-9FB4-A50B0BE96E73}" srcOrd="25" destOrd="0" parTransId="{F4EF6167-99CA-432A-91DC-1CE5263AC329}" sibTransId="{DA486A0F-0A49-40C7-8F83-DDA82862EC82}"/>
    <dgm:cxn modelId="{2EB7E655-CFFB-4EC9-9F34-16250A82BFCB}" type="presOf" srcId="{FF3BD5E8-B01D-4BB9-96E4-20BE10D60608}" destId="{88BA5B0C-A1B3-4BAB-8F4B-1CDCA6827129}" srcOrd="0" destOrd="0" presId="urn:microsoft.com/office/officeart/2005/8/layout/default"/>
    <dgm:cxn modelId="{D6618685-0031-4C44-8FE3-35E4709AD0C1}" srcId="{1787A799-43C2-4D3B-A3CA-935B863EEAAC}" destId="{5B08EBA4-F6FA-4E8D-BBDC-F08C04BF87C0}" srcOrd="11" destOrd="0" parTransId="{BE6887A3-F9C9-4BF0-B054-3BE7F8F18060}" sibTransId="{98C5F0F6-494E-4904-ADCA-71E30029B548}"/>
    <dgm:cxn modelId="{C2E65A53-8829-4E65-9C8C-92AEEA3F8178}" type="presOf" srcId="{DAB05E88-CF82-431F-884D-73D8216BED4E}" destId="{92E310FE-ED80-456A-B6FF-135732DFEBFB}" srcOrd="0" destOrd="0" presId="urn:microsoft.com/office/officeart/2005/8/layout/default"/>
    <dgm:cxn modelId="{8B78C814-F9F0-43FC-AA92-C22C7922D6A6}" type="presParOf" srcId="{4995244B-D899-4562-8B0C-DC2E70F46832}" destId="{4C92554B-CF9E-4731-94E1-CE472FB0C5B1}" srcOrd="0" destOrd="0" presId="urn:microsoft.com/office/officeart/2005/8/layout/default"/>
    <dgm:cxn modelId="{F8D15283-4AAA-4ADA-A7D9-7E0543F542F2}" type="presParOf" srcId="{4995244B-D899-4562-8B0C-DC2E70F46832}" destId="{B541BB91-3B1E-4CC7-9E81-0E7D930D3BA3}" srcOrd="1" destOrd="0" presId="urn:microsoft.com/office/officeart/2005/8/layout/default"/>
    <dgm:cxn modelId="{1E555B72-3E36-4FAA-A702-5980D92E4761}" type="presParOf" srcId="{4995244B-D899-4562-8B0C-DC2E70F46832}" destId="{F60D100C-F6E4-4F3F-8440-EB73A7A27D34}" srcOrd="2" destOrd="0" presId="urn:microsoft.com/office/officeart/2005/8/layout/default"/>
    <dgm:cxn modelId="{D88479DC-BC86-4F7E-BEA1-3389F5790CB7}" type="presParOf" srcId="{4995244B-D899-4562-8B0C-DC2E70F46832}" destId="{8DEBA61C-33A6-45AE-87A3-7A27C5DFCD80}" srcOrd="3" destOrd="0" presId="urn:microsoft.com/office/officeart/2005/8/layout/default"/>
    <dgm:cxn modelId="{A060CB84-F91F-481E-BEA9-440BB070928C}" type="presParOf" srcId="{4995244B-D899-4562-8B0C-DC2E70F46832}" destId="{FB8C36E0-C2BC-4B23-A1C7-50877821A7F2}" srcOrd="4" destOrd="0" presId="urn:microsoft.com/office/officeart/2005/8/layout/default"/>
    <dgm:cxn modelId="{B1A4DFFE-C9DF-4DDA-87FA-183DEC4B5981}" type="presParOf" srcId="{4995244B-D899-4562-8B0C-DC2E70F46832}" destId="{65315DBF-99C0-452E-96BD-5919806BFA58}" srcOrd="5" destOrd="0" presId="urn:microsoft.com/office/officeart/2005/8/layout/default"/>
    <dgm:cxn modelId="{259CE1B5-065D-4180-9E2B-120097EB71CD}" type="presParOf" srcId="{4995244B-D899-4562-8B0C-DC2E70F46832}" destId="{2D89A78A-A542-402C-BB97-FE15C223A1F9}" srcOrd="6" destOrd="0" presId="urn:microsoft.com/office/officeart/2005/8/layout/default"/>
    <dgm:cxn modelId="{7D3B538C-FB7B-483C-A32D-E18BDD63B081}" type="presParOf" srcId="{4995244B-D899-4562-8B0C-DC2E70F46832}" destId="{A6C562A0-CF5B-4730-BE10-0351C6676029}" srcOrd="7" destOrd="0" presId="urn:microsoft.com/office/officeart/2005/8/layout/default"/>
    <dgm:cxn modelId="{3777C9F8-6255-45E8-9144-77B7B1322C98}" type="presParOf" srcId="{4995244B-D899-4562-8B0C-DC2E70F46832}" destId="{BE70A89F-19C8-430A-8C5F-61BB5B958B03}" srcOrd="8" destOrd="0" presId="urn:microsoft.com/office/officeart/2005/8/layout/default"/>
    <dgm:cxn modelId="{2C60B16F-6D87-42A7-A988-5F094EB2A854}" type="presParOf" srcId="{4995244B-D899-4562-8B0C-DC2E70F46832}" destId="{6E8C43E4-D129-4F54-81A2-8AB775498FC7}" srcOrd="9" destOrd="0" presId="urn:microsoft.com/office/officeart/2005/8/layout/default"/>
    <dgm:cxn modelId="{02C1ECEF-E13B-4903-B82C-C0A086EAB5AE}" type="presParOf" srcId="{4995244B-D899-4562-8B0C-DC2E70F46832}" destId="{35929A3D-4699-4DBF-81B4-675B43AD1694}" srcOrd="10" destOrd="0" presId="urn:microsoft.com/office/officeart/2005/8/layout/default"/>
    <dgm:cxn modelId="{727C371F-D78E-48EE-8D6B-3DD608585C05}" type="presParOf" srcId="{4995244B-D899-4562-8B0C-DC2E70F46832}" destId="{18DD55C9-50C3-44CB-989B-4465771B356C}" srcOrd="11" destOrd="0" presId="urn:microsoft.com/office/officeart/2005/8/layout/default"/>
    <dgm:cxn modelId="{FDE0B518-211B-4E91-80D7-AC9A6AE9AD6E}" type="presParOf" srcId="{4995244B-D899-4562-8B0C-DC2E70F46832}" destId="{8D849651-7999-4E75-B6FD-748597CB0CDB}" srcOrd="12" destOrd="0" presId="urn:microsoft.com/office/officeart/2005/8/layout/default"/>
    <dgm:cxn modelId="{A4152B7F-BC29-45F6-B78C-2784E63DC0A1}" type="presParOf" srcId="{4995244B-D899-4562-8B0C-DC2E70F46832}" destId="{9E185CA7-E6D6-4C4F-9652-352BA7F42B4A}" srcOrd="13" destOrd="0" presId="urn:microsoft.com/office/officeart/2005/8/layout/default"/>
    <dgm:cxn modelId="{184CFF89-6D62-4D17-90B9-CEAB5C2274EA}" type="presParOf" srcId="{4995244B-D899-4562-8B0C-DC2E70F46832}" destId="{AFEBD985-B302-45FA-9949-F5B55FCCF619}" srcOrd="14" destOrd="0" presId="urn:microsoft.com/office/officeart/2005/8/layout/default"/>
    <dgm:cxn modelId="{05FB5DFB-7EDE-4539-B120-7356661AFBE3}" type="presParOf" srcId="{4995244B-D899-4562-8B0C-DC2E70F46832}" destId="{B2F1CAC7-8840-418D-B1A7-796D324463A0}" srcOrd="15" destOrd="0" presId="urn:microsoft.com/office/officeart/2005/8/layout/default"/>
    <dgm:cxn modelId="{919D3E14-50A6-40B2-BD9A-197EC9DB676B}" type="presParOf" srcId="{4995244B-D899-4562-8B0C-DC2E70F46832}" destId="{6DF87388-7B90-4018-869F-24B657838F52}" srcOrd="16" destOrd="0" presId="urn:microsoft.com/office/officeart/2005/8/layout/default"/>
    <dgm:cxn modelId="{48E304B5-59F9-4DC7-A840-F8F87087566C}" type="presParOf" srcId="{4995244B-D899-4562-8B0C-DC2E70F46832}" destId="{8A890149-BB70-4032-A12B-F96933850759}" srcOrd="17" destOrd="0" presId="urn:microsoft.com/office/officeart/2005/8/layout/default"/>
    <dgm:cxn modelId="{C0DE980B-C0BD-438E-9F00-8FEE934B1677}" type="presParOf" srcId="{4995244B-D899-4562-8B0C-DC2E70F46832}" destId="{4D04B205-9548-4A6D-80CE-2CD4C0670079}" srcOrd="18" destOrd="0" presId="urn:microsoft.com/office/officeart/2005/8/layout/default"/>
    <dgm:cxn modelId="{9CC9F694-2E70-4DD6-BB28-1A82DCD83D40}" type="presParOf" srcId="{4995244B-D899-4562-8B0C-DC2E70F46832}" destId="{8DB344B5-C884-46AF-A9CE-11397BF0AC1D}" srcOrd="19" destOrd="0" presId="urn:microsoft.com/office/officeart/2005/8/layout/default"/>
    <dgm:cxn modelId="{0D0CC6EF-40F4-41B3-9C21-8A7672F5A9E4}" type="presParOf" srcId="{4995244B-D899-4562-8B0C-DC2E70F46832}" destId="{4D3CB247-1823-4686-BB39-F8DAB1525052}" srcOrd="20" destOrd="0" presId="urn:microsoft.com/office/officeart/2005/8/layout/default"/>
    <dgm:cxn modelId="{17B3A8EB-3903-41ED-9C9A-0A1B83ABC81E}" type="presParOf" srcId="{4995244B-D899-4562-8B0C-DC2E70F46832}" destId="{D78818F8-834F-4033-AC9D-8C674882967B}" srcOrd="21" destOrd="0" presId="urn:microsoft.com/office/officeart/2005/8/layout/default"/>
    <dgm:cxn modelId="{8FB8FB53-5D8B-4421-BB9A-B4C283BDCF35}" type="presParOf" srcId="{4995244B-D899-4562-8B0C-DC2E70F46832}" destId="{6BFDCC73-9875-4538-87F0-8FFF6AEFCC32}" srcOrd="22" destOrd="0" presId="urn:microsoft.com/office/officeart/2005/8/layout/default"/>
    <dgm:cxn modelId="{8AC488AB-3E46-4426-8BD9-3CFC233AF5DF}" type="presParOf" srcId="{4995244B-D899-4562-8B0C-DC2E70F46832}" destId="{F40F8660-723D-478B-A9CA-7E45D06790CB}" srcOrd="23" destOrd="0" presId="urn:microsoft.com/office/officeart/2005/8/layout/default"/>
    <dgm:cxn modelId="{728717CB-A82E-4409-8B98-44C85F31B924}" type="presParOf" srcId="{4995244B-D899-4562-8B0C-DC2E70F46832}" destId="{6B5F2E10-92CB-4BDD-9E9B-357BBBAAB34B}" srcOrd="24" destOrd="0" presId="urn:microsoft.com/office/officeart/2005/8/layout/default"/>
    <dgm:cxn modelId="{A06058C8-1FCE-4277-9F4C-03DF7019A5F1}" type="presParOf" srcId="{4995244B-D899-4562-8B0C-DC2E70F46832}" destId="{E4579258-7C43-4C41-AD71-D89DEECC5150}" srcOrd="25" destOrd="0" presId="urn:microsoft.com/office/officeart/2005/8/layout/default"/>
    <dgm:cxn modelId="{C3B7159A-2DBB-4A54-A717-F0F1D503A26B}" type="presParOf" srcId="{4995244B-D899-4562-8B0C-DC2E70F46832}" destId="{E8421EC7-69D7-4ACF-A18A-ADD5FD63155B}" srcOrd="26" destOrd="0" presId="urn:microsoft.com/office/officeart/2005/8/layout/default"/>
    <dgm:cxn modelId="{362CFEC6-7EBA-4902-BC26-D228E55CC0E8}" type="presParOf" srcId="{4995244B-D899-4562-8B0C-DC2E70F46832}" destId="{95BEA287-DDBB-4961-951E-4CEF9ED7CDA2}" srcOrd="27" destOrd="0" presId="urn:microsoft.com/office/officeart/2005/8/layout/default"/>
    <dgm:cxn modelId="{B3EDE3F8-E82B-4947-970E-8F32E870C312}" type="presParOf" srcId="{4995244B-D899-4562-8B0C-DC2E70F46832}" destId="{746F477B-FF48-4DF6-AE9F-A8598FC8DBD5}" srcOrd="28" destOrd="0" presId="urn:microsoft.com/office/officeart/2005/8/layout/default"/>
    <dgm:cxn modelId="{16B1387D-3192-4084-8F10-555B89E22A79}" type="presParOf" srcId="{4995244B-D899-4562-8B0C-DC2E70F46832}" destId="{E9556E63-C0AF-4CC3-9B9E-CBBA50B5777A}" srcOrd="29" destOrd="0" presId="urn:microsoft.com/office/officeart/2005/8/layout/default"/>
    <dgm:cxn modelId="{78E3140F-62FA-4056-A065-48AA125E4BB9}" type="presParOf" srcId="{4995244B-D899-4562-8B0C-DC2E70F46832}" destId="{92E310FE-ED80-456A-B6FF-135732DFEBFB}" srcOrd="30" destOrd="0" presId="urn:microsoft.com/office/officeart/2005/8/layout/default"/>
    <dgm:cxn modelId="{50D5EB8C-4A4C-4159-BB33-9D3FE9FB64CE}" type="presParOf" srcId="{4995244B-D899-4562-8B0C-DC2E70F46832}" destId="{9C0C8B73-C3D3-4DD6-BE7E-B67B09A905EC}" srcOrd="31" destOrd="0" presId="urn:microsoft.com/office/officeart/2005/8/layout/default"/>
    <dgm:cxn modelId="{1D66D057-E2FF-47D4-86A0-847C98A25940}" type="presParOf" srcId="{4995244B-D899-4562-8B0C-DC2E70F46832}" destId="{88BA5B0C-A1B3-4BAB-8F4B-1CDCA6827129}" srcOrd="32" destOrd="0" presId="urn:microsoft.com/office/officeart/2005/8/layout/default"/>
    <dgm:cxn modelId="{9B0240BF-550F-4C42-92B1-1FC7120FA9F1}" type="presParOf" srcId="{4995244B-D899-4562-8B0C-DC2E70F46832}" destId="{0724FCBC-BA21-41F2-8B69-A4CBDC87316B}" srcOrd="33" destOrd="0" presId="urn:microsoft.com/office/officeart/2005/8/layout/default"/>
    <dgm:cxn modelId="{E96F9267-ADC3-48A3-BBB2-8D59FDD48024}" type="presParOf" srcId="{4995244B-D899-4562-8B0C-DC2E70F46832}" destId="{88E62580-2AFA-4CB6-9B5E-AF2E5540522C}" srcOrd="34" destOrd="0" presId="urn:microsoft.com/office/officeart/2005/8/layout/default"/>
    <dgm:cxn modelId="{8669D0C8-D297-428C-9624-F898E848D41D}" type="presParOf" srcId="{4995244B-D899-4562-8B0C-DC2E70F46832}" destId="{AFFE4328-DDCA-42E7-AA85-399A19533B85}" srcOrd="35" destOrd="0" presId="urn:microsoft.com/office/officeart/2005/8/layout/default"/>
    <dgm:cxn modelId="{72A83923-8EF6-4FDA-A4D4-BE200FD2BA1A}" type="presParOf" srcId="{4995244B-D899-4562-8B0C-DC2E70F46832}" destId="{810131F6-B6E1-4107-B4EB-188746FD000F}" srcOrd="36" destOrd="0" presId="urn:microsoft.com/office/officeart/2005/8/layout/default"/>
    <dgm:cxn modelId="{64DA482B-BF44-4E9D-8DB5-7DAA30193A09}" type="presParOf" srcId="{4995244B-D899-4562-8B0C-DC2E70F46832}" destId="{549CA2E3-5488-434D-95CB-2F53B1B8214D}" srcOrd="37" destOrd="0" presId="urn:microsoft.com/office/officeart/2005/8/layout/default"/>
    <dgm:cxn modelId="{4F11CB82-2376-41C8-9CEF-1A5FA907F9ED}" type="presParOf" srcId="{4995244B-D899-4562-8B0C-DC2E70F46832}" destId="{AE8BF100-0775-4166-8416-A0D8895477BB}" srcOrd="38" destOrd="0" presId="urn:microsoft.com/office/officeart/2005/8/layout/default"/>
    <dgm:cxn modelId="{32671151-439B-408F-85D2-BE547697642E}" type="presParOf" srcId="{4995244B-D899-4562-8B0C-DC2E70F46832}" destId="{73C75658-0CC0-4CE7-81FC-E73BEC548B83}" srcOrd="39" destOrd="0" presId="urn:microsoft.com/office/officeart/2005/8/layout/default"/>
    <dgm:cxn modelId="{5E40FF86-58A3-4065-BC56-63B0B7C5717A}" type="presParOf" srcId="{4995244B-D899-4562-8B0C-DC2E70F46832}" destId="{21B03978-85F5-42DE-A2DA-DB0CB3EF224C}" srcOrd="40" destOrd="0" presId="urn:microsoft.com/office/officeart/2005/8/layout/default"/>
    <dgm:cxn modelId="{AEA73C08-86FD-4ACA-A14A-A6D9913E459E}" type="presParOf" srcId="{4995244B-D899-4562-8B0C-DC2E70F46832}" destId="{D33B5ABC-EF1E-4B5B-BC2A-8510F68496C1}" srcOrd="41" destOrd="0" presId="urn:microsoft.com/office/officeart/2005/8/layout/default"/>
    <dgm:cxn modelId="{38989346-EBE8-4804-9737-8A5B36451697}" type="presParOf" srcId="{4995244B-D899-4562-8B0C-DC2E70F46832}" destId="{4C40344F-A773-4F66-B9A7-E868E401BD0C}" srcOrd="42" destOrd="0" presId="urn:microsoft.com/office/officeart/2005/8/layout/default"/>
    <dgm:cxn modelId="{EDEE3B9C-DD37-4E28-B757-DF9C02327B2A}" type="presParOf" srcId="{4995244B-D899-4562-8B0C-DC2E70F46832}" destId="{F4AFC34B-8813-441B-8529-0037ACF169D1}" srcOrd="43" destOrd="0" presId="urn:microsoft.com/office/officeart/2005/8/layout/default"/>
    <dgm:cxn modelId="{F1AEB03C-DAD5-431C-BEC6-87D62D3E2579}" type="presParOf" srcId="{4995244B-D899-4562-8B0C-DC2E70F46832}" destId="{A6B1068B-613D-45C7-97BB-C35A7F2BB10A}" srcOrd="44" destOrd="0" presId="urn:microsoft.com/office/officeart/2005/8/layout/default"/>
    <dgm:cxn modelId="{168CB840-56BB-454A-AB17-55D244840B65}" type="presParOf" srcId="{4995244B-D899-4562-8B0C-DC2E70F46832}" destId="{FE9006E9-933A-4319-B5A2-E4E099298C04}" srcOrd="45" destOrd="0" presId="urn:microsoft.com/office/officeart/2005/8/layout/default"/>
    <dgm:cxn modelId="{80288987-AB36-497A-9466-BF922D69CD31}" type="presParOf" srcId="{4995244B-D899-4562-8B0C-DC2E70F46832}" destId="{1FFF2B02-812C-49EB-BF48-22577A432974}" srcOrd="46" destOrd="0" presId="urn:microsoft.com/office/officeart/2005/8/layout/default"/>
    <dgm:cxn modelId="{0D0B898B-18FC-44F9-9D78-BFB82D4234B1}" type="presParOf" srcId="{4995244B-D899-4562-8B0C-DC2E70F46832}" destId="{96A176D1-7501-4625-8852-976BF8FE5DEF}" srcOrd="47" destOrd="0" presId="urn:microsoft.com/office/officeart/2005/8/layout/default"/>
    <dgm:cxn modelId="{5795C4E1-3F4A-45AA-BD75-E9C99EB1A262}" type="presParOf" srcId="{4995244B-D899-4562-8B0C-DC2E70F46832}" destId="{499E2A16-EBAB-4AF9-BEDC-EDBEB4F0EDED}" srcOrd="48" destOrd="0" presId="urn:microsoft.com/office/officeart/2005/8/layout/default"/>
    <dgm:cxn modelId="{D78744B2-8440-4CDC-87E6-68D6D082CEF1}" type="presParOf" srcId="{4995244B-D899-4562-8B0C-DC2E70F46832}" destId="{016F69C6-811A-41B3-AA37-0AD7686619C8}" srcOrd="49" destOrd="0" presId="urn:microsoft.com/office/officeart/2005/8/layout/default"/>
    <dgm:cxn modelId="{801D56E3-9E26-47E1-9D81-764E4938EB35}" type="presParOf" srcId="{4995244B-D899-4562-8B0C-DC2E70F46832}" destId="{6429E332-6174-4111-BFD3-4FB15724CF51}" srcOrd="50" destOrd="0" presId="urn:microsoft.com/office/officeart/2005/8/layout/default"/>
    <dgm:cxn modelId="{C4D11762-70C6-4697-8224-592741CE96B0}" type="presParOf" srcId="{4995244B-D899-4562-8B0C-DC2E70F46832}" destId="{6CA0D26C-53CC-497C-AF98-C9EEB365273E}" srcOrd="51" destOrd="0" presId="urn:microsoft.com/office/officeart/2005/8/layout/default"/>
    <dgm:cxn modelId="{F543CCD1-B1A6-48E5-A2C4-9EC0DBFC3EE9}" type="presParOf" srcId="{4995244B-D899-4562-8B0C-DC2E70F46832}" destId="{C5B73777-9D02-45DF-8706-021975ADB340}" srcOrd="52" destOrd="0" presId="urn:microsoft.com/office/officeart/2005/8/layout/default"/>
    <dgm:cxn modelId="{E2F3F466-16DD-466D-938B-8F4006F14666}" type="presParOf" srcId="{4995244B-D899-4562-8B0C-DC2E70F46832}" destId="{A2DDB767-D3D2-452A-ACD9-205CA6228DFA}" srcOrd="53" destOrd="0" presId="urn:microsoft.com/office/officeart/2005/8/layout/default"/>
    <dgm:cxn modelId="{DF0B3DD0-2BBF-4EB7-AA59-C13E64FF76B1}" type="presParOf" srcId="{4995244B-D899-4562-8B0C-DC2E70F46832}" destId="{5778ABAC-2F7E-4146-A888-D5EBD72590F6}" srcOrd="5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2554B-CF9E-4731-94E1-CE472FB0C5B1}">
      <dsp:nvSpPr>
        <dsp:cNvPr id="0" name=""/>
        <dsp:cNvSpPr/>
      </dsp:nvSpPr>
      <dsp:spPr>
        <a:xfrm>
          <a:off x="10426" y="25621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Academic Policies and Procedures Committee records@taftcollege.edu   Call: Records (ext. 7756)</a:t>
          </a:r>
        </a:p>
      </dsp:txBody>
      <dsp:txXfrm>
        <a:off x="10426" y="256210"/>
        <a:ext cx="1558228" cy="934936"/>
      </dsp:txXfrm>
    </dsp:sp>
    <dsp:sp modelId="{F60D100C-F6E4-4F3F-8440-EB73A7A27D34}">
      <dsp:nvSpPr>
        <dsp:cNvPr id="0" name=""/>
        <dsp:cNvSpPr/>
      </dsp:nvSpPr>
      <dsp:spPr>
        <a:xfrm>
          <a:off x="1724477" y="25621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Add Class Registration Form admissions@taftcollege.edu Call: Admissions (ext. 7741)</a:t>
          </a:r>
        </a:p>
      </dsp:txBody>
      <dsp:txXfrm>
        <a:off x="1724477" y="256210"/>
        <a:ext cx="1558228" cy="934936"/>
      </dsp:txXfrm>
    </dsp:sp>
    <dsp:sp modelId="{FB8C36E0-C2BC-4B23-A1C7-50877821A7F2}">
      <dsp:nvSpPr>
        <dsp:cNvPr id="0" name=""/>
        <dsp:cNvSpPr/>
      </dsp:nvSpPr>
      <dsp:spPr>
        <a:xfrm>
          <a:off x="3438528" y="25621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Add Codes/Waitlists tipayne@taftcollege.edu    Call: Tiffany (ext. 7870)</a:t>
          </a:r>
        </a:p>
      </dsp:txBody>
      <dsp:txXfrm>
        <a:off x="3438528" y="256210"/>
        <a:ext cx="1558228" cy="934936"/>
      </dsp:txXfrm>
    </dsp:sp>
    <dsp:sp modelId="{2D89A78A-A542-402C-BB97-FE15C223A1F9}">
      <dsp:nvSpPr>
        <dsp:cNvPr id="0" name=""/>
        <dsp:cNvSpPr/>
      </dsp:nvSpPr>
      <dsp:spPr>
        <a:xfrm>
          <a:off x="5152579" y="25621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Admissions and Attendance Committee admissions@taftcollege.edu Call Primary Lead: Mireya (ext. 7790)</a:t>
          </a:r>
        </a:p>
      </dsp:txBody>
      <dsp:txXfrm>
        <a:off x="5152579" y="256210"/>
        <a:ext cx="1558228" cy="934936"/>
      </dsp:txXfrm>
    </dsp:sp>
    <dsp:sp modelId="{BE70A89F-19C8-430A-8C5F-61BB5B958B03}">
      <dsp:nvSpPr>
        <dsp:cNvPr id="0" name=""/>
        <dsp:cNvSpPr/>
      </dsp:nvSpPr>
      <dsp:spPr>
        <a:xfrm>
          <a:off x="6866630" y="25621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Audit Class Registration Form counseling@taftcollege.edu Call: Counseling (ext. 7748)</a:t>
          </a:r>
        </a:p>
      </dsp:txBody>
      <dsp:txXfrm>
        <a:off x="6866630" y="256210"/>
        <a:ext cx="1558228" cy="934936"/>
      </dsp:txXfrm>
    </dsp:sp>
    <dsp:sp modelId="{35929A3D-4699-4DBF-81B4-675B43AD1694}">
      <dsp:nvSpPr>
        <dsp:cNvPr id="0" name=""/>
        <dsp:cNvSpPr/>
      </dsp:nvSpPr>
      <dsp:spPr>
        <a:xfrm>
          <a:off x="8580681" y="25621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Catalog Changes/Corrections  tipayne@taftcollege.edu    Call: Tiffany (ext. 7870)</a:t>
          </a:r>
        </a:p>
      </dsp:txBody>
      <dsp:txXfrm>
        <a:off x="8580681" y="256210"/>
        <a:ext cx="1558228" cy="934936"/>
      </dsp:txXfrm>
    </dsp:sp>
    <dsp:sp modelId="{8D849651-7999-4E75-B6FD-748597CB0CDB}">
      <dsp:nvSpPr>
        <dsp:cNvPr id="0" name=""/>
        <dsp:cNvSpPr/>
      </dsp:nvSpPr>
      <dsp:spPr>
        <a:xfrm>
          <a:off x="10294732" y="25621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Census Rosters/Arranged Hours records@taftcollege.edu    Call : Tiffany (ext. 7870) until new employee is hired</a:t>
          </a:r>
        </a:p>
      </dsp:txBody>
      <dsp:txXfrm>
        <a:off x="10294732" y="256210"/>
        <a:ext cx="1558228" cy="934936"/>
      </dsp:txXfrm>
    </dsp:sp>
    <dsp:sp modelId="{AFEBD985-B302-45FA-9949-F5B55FCCF619}">
      <dsp:nvSpPr>
        <dsp:cNvPr id="0" name=""/>
        <dsp:cNvSpPr/>
      </dsp:nvSpPr>
      <dsp:spPr>
        <a:xfrm>
          <a:off x="10426" y="134697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Change of Grade Form records@taftcollege.edu   Call: Records (ext. 7756)</a:t>
          </a:r>
        </a:p>
      </dsp:txBody>
      <dsp:txXfrm>
        <a:off x="10426" y="1346970"/>
        <a:ext cx="1558228" cy="934936"/>
      </dsp:txXfrm>
    </dsp:sp>
    <dsp:sp modelId="{6DF87388-7B90-4018-869F-24B657838F52}">
      <dsp:nvSpPr>
        <dsp:cNvPr id="0" name=""/>
        <dsp:cNvSpPr/>
      </dsp:nvSpPr>
      <dsp:spPr>
        <a:xfrm>
          <a:off x="1724477" y="134697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Credit by Exam records@taftcollege.edu   Call: Records (ext. 7756)</a:t>
          </a:r>
        </a:p>
      </dsp:txBody>
      <dsp:txXfrm>
        <a:off x="1724477" y="1346970"/>
        <a:ext cx="1558228" cy="934936"/>
      </dsp:txXfrm>
    </dsp:sp>
    <dsp:sp modelId="{4D04B205-9548-4A6D-80CE-2CD4C0670079}">
      <dsp:nvSpPr>
        <dsp:cNvPr id="0" name=""/>
        <dsp:cNvSpPr/>
      </dsp:nvSpPr>
      <dsp:spPr>
        <a:xfrm>
          <a:off x="3438528" y="134697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Credit for Prior Learning records@taftcollege.edu    Call Evaluator: Tiffany (ext. 7870) until new employee is hired</a:t>
          </a:r>
        </a:p>
      </dsp:txBody>
      <dsp:txXfrm>
        <a:off x="3438528" y="1346970"/>
        <a:ext cx="1558228" cy="934936"/>
      </dsp:txXfrm>
    </dsp:sp>
    <dsp:sp modelId="{4D3CB247-1823-4686-BB39-F8DAB1525052}">
      <dsp:nvSpPr>
        <dsp:cNvPr id="0" name=""/>
        <dsp:cNvSpPr/>
      </dsp:nvSpPr>
      <dsp:spPr>
        <a:xfrm>
          <a:off x="5152579" y="134697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Dismissal Appeal admissions@taftcollege.edu Call Primary Lead: Mireya (ext. 7790)</a:t>
          </a:r>
        </a:p>
      </dsp:txBody>
      <dsp:txXfrm>
        <a:off x="5152579" y="1346970"/>
        <a:ext cx="1558228" cy="934936"/>
      </dsp:txXfrm>
    </dsp:sp>
    <dsp:sp modelId="{6BFDCC73-9875-4538-87F0-8FFF6AEFCC32}">
      <dsp:nvSpPr>
        <dsp:cNvPr id="0" name=""/>
        <dsp:cNvSpPr/>
      </dsp:nvSpPr>
      <dsp:spPr>
        <a:xfrm>
          <a:off x="6866630" y="134697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Drop Class Registration Form admissions@taftcollege.edu Call: Admissions (ext. 7741)</a:t>
          </a:r>
        </a:p>
      </dsp:txBody>
      <dsp:txXfrm>
        <a:off x="6866630" y="1346970"/>
        <a:ext cx="1558228" cy="934936"/>
      </dsp:txXfrm>
    </dsp:sp>
    <dsp:sp modelId="{6B5F2E10-92CB-4BDD-9E9B-357BBBAAB34B}">
      <dsp:nvSpPr>
        <dsp:cNvPr id="0" name=""/>
        <dsp:cNvSpPr/>
      </dsp:nvSpPr>
      <dsp:spPr>
        <a:xfrm>
          <a:off x="8580681" y="134697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Enrollment Verifications records@taftcollege.edu Call: Records (ext. 7756)</a:t>
          </a:r>
        </a:p>
      </dsp:txBody>
      <dsp:txXfrm>
        <a:off x="8580681" y="1346970"/>
        <a:ext cx="1558228" cy="934936"/>
      </dsp:txXfrm>
    </dsp:sp>
    <dsp:sp modelId="{E8421EC7-69D7-4ACF-A18A-ADD5FD63155B}">
      <dsp:nvSpPr>
        <dsp:cNvPr id="0" name=""/>
        <dsp:cNvSpPr/>
      </dsp:nvSpPr>
      <dsp:spPr>
        <a:xfrm>
          <a:off x="10294732" y="134697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Grade Submissions tipayne@taftcollege.edu    Call: Tiffany (ext. 7870)</a:t>
          </a:r>
        </a:p>
      </dsp:txBody>
      <dsp:txXfrm>
        <a:off x="10294732" y="1346970"/>
        <a:ext cx="1558228" cy="934936"/>
      </dsp:txXfrm>
    </dsp:sp>
    <dsp:sp modelId="{746F477B-FF48-4DF6-AE9F-A8598FC8DBD5}">
      <dsp:nvSpPr>
        <dsp:cNvPr id="0" name=""/>
        <dsp:cNvSpPr/>
      </dsp:nvSpPr>
      <dsp:spPr>
        <a:xfrm>
          <a:off x="10426" y="243773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Graduation Applications tcgradapps@taftcollege.edu Call: Records (ext. 7756)</a:t>
          </a:r>
        </a:p>
      </dsp:txBody>
      <dsp:txXfrm>
        <a:off x="10426" y="2437730"/>
        <a:ext cx="1558228" cy="934936"/>
      </dsp:txXfrm>
    </dsp:sp>
    <dsp:sp modelId="{92E310FE-ED80-456A-B6FF-135732DFEBFB}">
      <dsp:nvSpPr>
        <dsp:cNvPr id="0" name=""/>
        <dsp:cNvSpPr/>
      </dsp:nvSpPr>
      <dsp:spPr>
        <a:xfrm>
          <a:off x="1724477" y="243773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High School Special Admits admissions@taftcollege.edu Call Primary Lead: Mireya (ext. 7790)</a:t>
          </a:r>
        </a:p>
      </dsp:txBody>
      <dsp:txXfrm>
        <a:off x="1724477" y="2437730"/>
        <a:ext cx="1558228" cy="934936"/>
      </dsp:txXfrm>
    </dsp:sp>
    <dsp:sp modelId="{88BA5B0C-A1B3-4BAB-8F4B-1CDCA6827129}">
      <dsp:nvSpPr>
        <dsp:cNvPr id="0" name=""/>
        <dsp:cNvSpPr/>
      </dsp:nvSpPr>
      <dsp:spPr>
        <a:xfrm>
          <a:off x="3438528" y="243773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Incomplete Grade Form records@taftcollege.edu   Call: Records (ext. 7756)</a:t>
          </a:r>
        </a:p>
      </dsp:txBody>
      <dsp:txXfrm>
        <a:off x="3438528" y="2437730"/>
        <a:ext cx="1558228" cy="934936"/>
      </dsp:txXfrm>
    </dsp:sp>
    <dsp:sp modelId="{88E62580-2AFA-4CB6-9B5E-AF2E5540522C}">
      <dsp:nvSpPr>
        <dsp:cNvPr id="0" name=""/>
        <dsp:cNvSpPr/>
      </dsp:nvSpPr>
      <dsp:spPr>
        <a:xfrm>
          <a:off x="5152579" y="243773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International Students admissions@taftcollege.edu Call Primary Lead: Izzy (ext. 7798)</a:t>
          </a:r>
        </a:p>
      </dsp:txBody>
      <dsp:txXfrm>
        <a:off x="5152579" y="2437730"/>
        <a:ext cx="1558228" cy="934936"/>
      </dsp:txXfrm>
    </dsp:sp>
    <dsp:sp modelId="{810131F6-B6E1-4107-B4EB-188746FD000F}">
      <dsp:nvSpPr>
        <dsp:cNvPr id="0" name=""/>
        <dsp:cNvSpPr/>
      </dsp:nvSpPr>
      <dsp:spPr>
        <a:xfrm>
          <a:off x="6866630" y="243773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Loss of CCPG/Enrollment Priority Appeal admissions@taftcollege.edu Call Primary Lead: Mireya (ext. 7790)</a:t>
          </a:r>
        </a:p>
      </dsp:txBody>
      <dsp:txXfrm>
        <a:off x="6866630" y="2437730"/>
        <a:ext cx="1558228" cy="934936"/>
      </dsp:txXfrm>
    </dsp:sp>
    <dsp:sp modelId="{AE8BF100-0775-4166-8416-A0D8895477BB}">
      <dsp:nvSpPr>
        <dsp:cNvPr id="0" name=""/>
        <dsp:cNvSpPr/>
      </dsp:nvSpPr>
      <dsp:spPr>
        <a:xfrm>
          <a:off x="8580681" y="243773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Petition Academic Renewal records@taftcollege.edu Call Evaluator: Tiffany (ext. 7870) until new employee is hired</a:t>
          </a:r>
        </a:p>
      </dsp:txBody>
      <dsp:txXfrm>
        <a:off x="8580681" y="2437730"/>
        <a:ext cx="1558228" cy="934936"/>
      </dsp:txXfrm>
    </dsp:sp>
    <dsp:sp modelId="{21B03978-85F5-42DE-A2DA-DB0CB3EF224C}">
      <dsp:nvSpPr>
        <dsp:cNvPr id="0" name=""/>
        <dsp:cNvSpPr/>
      </dsp:nvSpPr>
      <dsp:spPr>
        <a:xfrm>
          <a:off x="10294732" y="243773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Petition for Substitution records@taftcollege.edu Call Evaluator: Tiffany (ext. 7870) until new employee is hired</a:t>
          </a:r>
        </a:p>
      </dsp:txBody>
      <dsp:txXfrm>
        <a:off x="10294732" y="2437730"/>
        <a:ext cx="1558228" cy="934936"/>
      </dsp:txXfrm>
    </dsp:sp>
    <dsp:sp modelId="{4C40344F-A773-4F66-B9A7-E868E401BD0C}">
      <dsp:nvSpPr>
        <dsp:cNvPr id="0" name=""/>
        <dsp:cNvSpPr/>
      </dsp:nvSpPr>
      <dsp:spPr>
        <a:xfrm>
          <a:off x="10426" y="352849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Petition to Withdraw records@taftcollege.edu Call Evaluator: Tiffany (ext. 7870) until new employee is hired</a:t>
          </a:r>
        </a:p>
      </dsp:txBody>
      <dsp:txXfrm>
        <a:off x="10426" y="3528490"/>
        <a:ext cx="1558228" cy="934936"/>
      </dsp:txXfrm>
    </dsp:sp>
    <dsp:sp modelId="{A6B1068B-613D-45C7-97BB-C35A7F2BB10A}">
      <dsp:nvSpPr>
        <dsp:cNvPr id="0" name=""/>
        <dsp:cNvSpPr/>
      </dsp:nvSpPr>
      <dsp:spPr>
        <a:xfrm>
          <a:off x="1724477" y="352849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Program Requirement Questions records@taftcollege.edu Call Evaluator: Tiffany (ext. 7870) until new employee is hired</a:t>
          </a:r>
        </a:p>
      </dsp:txBody>
      <dsp:txXfrm>
        <a:off x="1724477" y="3528490"/>
        <a:ext cx="1558228" cy="934936"/>
      </dsp:txXfrm>
    </dsp:sp>
    <dsp:sp modelId="{1FFF2B02-812C-49EB-BF48-22577A432974}">
      <dsp:nvSpPr>
        <dsp:cNvPr id="0" name=""/>
        <dsp:cNvSpPr/>
      </dsp:nvSpPr>
      <dsp:spPr>
        <a:xfrm>
          <a:off x="3438528" y="352849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Repeat Petition records@taftcollege.edu Call Evaluator: Tiffany (ext. 7870) until new employee is hired</a:t>
          </a:r>
        </a:p>
      </dsp:txBody>
      <dsp:txXfrm>
        <a:off x="3438528" y="3528490"/>
        <a:ext cx="1558228" cy="934936"/>
      </dsp:txXfrm>
    </dsp:sp>
    <dsp:sp modelId="{499E2A16-EBAB-4AF9-BEDC-EDBEB4F0EDED}">
      <dsp:nvSpPr>
        <dsp:cNvPr id="0" name=""/>
        <dsp:cNvSpPr/>
      </dsp:nvSpPr>
      <dsp:spPr>
        <a:xfrm>
          <a:off x="5152579" y="352849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Request for Pass/No Pass Grading records@taftcollege.edu Call: Records (ext. 7756)</a:t>
          </a:r>
        </a:p>
      </dsp:txBody>
      <dsp:txXfrm>
        <a:off x="5152579" y="3528490"/>
        <a:ext cx="1558228" cy="934936"/>
      </dsp:txXfrm>
    </dsp:sp>
    <dsp:sp modelId="{6429E332-6174-4111-BFD3-4FB15724CF51}">
      <dsp:nvSpPr>
        <dsp:cNvPr id="0" name=""/>
        <dsp:cNvSpPr/>
      </dsp:nvSpPr>
      <dsp:spPr>
        <a:xfrm>
          <a:off x="6866630" y="352849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TC Transcripts records@taftcollege.edu Call: Records (ext. 7756)</a:t>
          </a:r>
        </a:p>
      </dsp:txBody>
      <dsp:txXfrm>
        <a:off x="6866630" y="3528490"/>
        <a:ext cx="1558228" cy="934936"/>
      </dsp:txXfrm>
    </dsp:sp>
    <dsp:sp modelId="{C5B73777-9D02-45DF-8706-021975ADB340}">
      <dsp:nvSpPr>
        <dsp:cNvPr id="0" name=""/>
        <dsp:cNvSpPr/>
      </dsp:nvSpPr>
      <dsp:spPr>
        <a:xfrm>
          <a:off x="8580681" y="352849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Transcripts from other institutions (equivalency, credit, </a:t>
          </a:r>
          <a:r>
            <a:rPr lang="en-US" sz="1000" u="none" kern="1200" dirty="0" err="1"/>
            <a:t>etc</a:t>
          </a:r>
          <a:r>
            <a:rPr lang="en-US" sz="1000" u="none" kern="1200" dirty="0"/>
            <a:t>) records@taftcollege.edu Call Primary Lead: Izzy (ext. 7798)</a:t>
          </a:r>
        </a:p>
      </dsp:txBody>
      <dsp:txXfrm>
        <a:off x="8580681" y="3528490"/>
        <a:ext cx="1558228" cy="934936"/>
      </dsp:txXfrm>
    </dsp:sp>
    <dsp:sp modelId="{5778ABAC-2F7E-4146-A888-D5EBD72590F6}">
      <dsp:nvSpPr>
        <dsp:cNvPr id="0" name=""/>
        <dsp:cNvSpPr/>
      </dsp:nvSpPr>
      <dsp:spPr>
        <a:xfrm>
          <a:off x="10294732" y="3528490"/>
          <a:ext cx="1558228" cy="934936"/>
        </a:xfrm>
        <a:prstGeom prst="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u="none" kern="1200" dirty="0"/>
            <a:t>Veterans veterans@taftcollege.edu Call Primary Lead: Lisa (ext. 7916)</a:t>
          </a:r>
        </a:p>
      </dsp:txBody>
      <dsp:txXfrm>
        <a:off x="10294732" y="3528490"/>
        <a:ext cx="1558228" cy="9349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EEE908E-AE35-4782-B211-A4CD26F2A04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2B85-1F1E-471E-A9D9-7CE1F8AF430C}"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4389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E908E-AE35-4782-B211-A4CD26F2A04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2B85-1F1E-471E-A9D9-7CE1F8AF430C}" type="slidenum">
              <a:rPr lang="en-US" smtClean="0"/>
              <a:t>‹#›</a:t>
            </a:fld>
            <a:endParaRPr lang="en-US"/>
          </a:p>
        </p:txBody>
      </p:sp>
    </p:spTree>
    <p:extLst>
      <p:ext uri="{BB962C8B-B14F-4D97-AF65-F5344CB8AC3E}">
        <p14:creationId xmlns:p14="http://schemas.microsoft.com/office/powerpoint/2010/main" val="3623117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E908E-AE35-4782-B211-A4CD26F2A04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2B85-1F1E-471E-A9D9-7CE1F8AF430C}" type="slidenum">
              <a:rPr lang="en-US" smtClean="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76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E908E-AE35-4782-B211-A4CD26F2A04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2B85-1F1E-471E-A9D9-7CE1F8AF430C}" type="slidenum">
              <a:rPr lang="en-US" smtClean="0"/>
              <a:t>‹#›</a:t>
            </a:fld>
            <a:endParaRPr lang="en-US"/>
          </a:p>
        </p:txBody>
      </p:sp>
    </p:spTree>
    <p:extLst>
      <p:ext uri="{BB962C8B-B14F-4D97-AF65-F5344CB8AC3E}">
        <p14:creationId xmlns:p14="http://schemas.microsoft.com/office/powerpoint/2010/main" val="47695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EE908E-AE35-4782-B211-A4CD26F2A04B}"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32B85-1F1E-471E-A9D9-7CE1F8AF43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339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EE908E-AE35-4782-B211-A4CD26F2A04B}"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32B85-1F1E-471E-A9D9-7CE1F8AF430C}" type="slidenum">
              <a:rPr lang="en-US" smtClean="0"/>
              <a:t>‹#›</a:t>
            </a:fld>
            <a:endParaRPr lang="en-US"/>
          </a:p>
        </p:txBody>
      </p:sp>
    </p:spTree>
    <p:extLst>
      <p:ext uri="{BB962C8B-B14F-4D97-AF65-F5344CB8AC3E}">
        <p14:creationId xmlns:p14="http://schemas.microsoft.com/office/powerpoint/2010/main" val="216365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EE908E-AE35-4782-B211-A4CD26F2A04B}"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32B85-1F1E-471E-A9D9-7CE1F8AF430C}" type="slidenum">
              <a:rPr lang="en-US" smtClean="0"/>
              <a:t>‹#›</a:t>
            </a:fld>
            <a:endParaRPr lang="en-US"/>
          </a:p>
        </p:txBody>
      </p:sp>
    </p:spTree>
    <p:extLst>
      <p:ext uri="{BB962C8B-B14F-4D97-AF65-F5344CB8AC3E}">
        <p14:creationId xmlns:p14="http://schemas.microsoft.com/office/powerpoint/2010/main" val="182628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EE908E-AE35-4782-B211-A4CD26F2A04B}"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32B85-1F1E-471E-A9D9-7CE1F8AF430C}" type="slidenum">
              <a:rPr lang="en-US" smtClean="0"/>
              <a:t>‹#›</a:t>
            </a:fld>
            <a:endParaRPr lang="en-US"/>
          </a:p>
        </p:txBody>
      </p:sp>
    </p:spTree>
    <p:extLst>
      <p:ext uri="{BB962C8B-B14F-4D97-AF65-F5344CB8AC3E}">
        <p14:creationId xmlns:p14="http://schemas.microsoft.com/office/powerpoint/2010/main" val="66956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E908E-AE35-4782-B211-A4CD26F2A04B}"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32B85-1F1E-471E-A9D9-7CE1F8AF430C}" type="slidenum">
              <a:rPr lang="en-US" smtClean="0"/>
              <a:t>‹#›</a:t>
            </a:fld>
            <a:endParaRPr lang="en-US"/>
          </a:p>
        </p:txBody>
      </p:sp>
    </p:spTree>
    <p:extLst>
      <p:ext uri="{BB962C8B-B14F-4D97-AF65-F5344CB8AC3E}">
        <p14:creationId xmlns:p14="http://schemas.microsoft.com/office/powerpoint/2010/main" val="19342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EE908E-AE35-4782-B211-A4CD26F2A04B}"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32B85-1F1E-471E-A9D9-7CE1F8AF430C}" type="slidenum">
              <a:rPr lang="en-US" smtClean="0"/>
              <a:t>‹#›</a:t>
            </a:fld>
            <a:endParaRPr lang="en-US"/>
          </a:p>
        </p:txBody>
      </p:sp>
    </p:spTree>
    <p:extLst>
      <p:ext uri="{BB962C8B-B14F-4D97-AF65-F5344CB8AC3E}">
        <p14:creationId xmlns:p14="http://schemas.microsoft.com/office/powerpoint/2010/main" val="213497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E908E-AE35-4782-B211-A4CD26F2A04B}"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32B85-1F1E-471E-A9D9-7CE1F8AF43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32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EEE908E-AE35-4782-B211-A4CD26F2A04B}" type="datetimeFigureOut">
              <a:rPr lang="en-US" smtClean="0"/>
              <a:t>1/19/2023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B632B85-1F1E-471E-A9D9-7CE1F8AF430C}"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67482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58723"/>
            <a:ext cx="12113703" cy="1246009"/>
          </a:xfrm>
        </p:spPr>
        <p:txBody>
          <a:bodyPr>
            <a:noAutofit/>
          </a:bodyPr>
          <a:lstStyle/>
          <a:p>
            <a:r>
              <a:rPr lang="en-US" sz="5000" dirty="0"/>
              <a:t/>
            </a:r>
            <a:br>
              <a:rPr lang="en-US" sz="5000" dirty="0"/>
            </a:br>
            <a:r>
              <a:rPr lang="en-US" sz="5000" dirty="0"/>
              <a:t/>
            </a:r>
            <a:br>
              <a:rPr lang="en-US" sz="5000" dirty="0"/>
            </a:br>
            <a:r>
              <a:rPr lang="en-US" sz="5000" dirty="0"/>
              <a:t/>
            </a:r>
            <a:br>
              <a:rPr lang="en-US" sz="5000" dirty="0"/>
            </a:br>
            <a:r>
              <a:rPr lang="en-US" sz="3200" b="1" dirty="0"/>
              <a:t>STUDENT SERVICES UPDATES</a:t>
            </a:r>
            <a:br>
              <a:rPr lang="en-US" sz="3200" b="1" dirty="0"/>
            </a:br>
            <a:r>
              <a:rPr lang="en-US" sz="3200" b="1" dirty="0"/>
              <a:t>Spring 2023</a:t>
            </a:r>
            <a:endParaRPr lang="en-US" sz="3200" dirty="0"/>
          </a:p>
        </p:txBody>
      </p:sp>
      <p:sp>
        <p:nvSpPr>
          <p:cNvPr id="5" name="Subtitle 4"/>
          <p:cNvSpPr>
            <a:spLocks noGrp="1"/>
          </p:cNvSpPr>
          <p:nvPr>
            <p:ph type="subTitle" idx="1"/>
          </p:nvPr>
        </p:nvSpPr>
        <p:spPr>
          <a:xfrm>
            <a:off x="1524000" y="4663440"/>
            <a:ext cx="9144000" cy="1787236"/>
          </a:xfrm>
        </p:spPr>
        <p:txBody>
          <a:bodyPr>
            <a:normAutofit/>
          </a:bodyPr>
          <a:lstStyle/>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43" y="950483"/>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2093475" y="5251117"/>
            <a:ext cx="7105475" cy="830997"/>
          </a:xfrm>
          <a:prstGeom prst="rect">
            <a:avLst/>
          </a:prstGeom>
          <a:noFill/>
        </p:spPr>
        <p:txBody>
          <a:bodyPr wrap="square" rtlCol="0">
            <a:spAutoFit/>
          </a:bodyPr>
          <a:lstStyle/>
          <a:p>
            <a:r>
              <a:rPr lang="en-US" sz="2400" dirty="0"/>
              <a:t>Dr. Damon A. Bell </a:t>
            </a:r>
          </a:p>
          <a:p>
            <a:r>
              <a:rPr lang="en-US" sz="2400" dirty="0"/>
              <a:t>Vice President, Student Services</a:t>
            </a:r>
          </a:p>
        </p:txBody>
      </p:sp>
    </p:spTree>
    <p:extLst>
      <p:ext uri="{BB962C8B-B14F-4D97-AF65-F5344CB8AC3E}">
        <p14:creationId xmlns:p14="http://schemas.microsoft.com/office/powerpoint/2010/main" val="1822938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CC38-0006-0AD8-3DED-8D3AD31E4816}"/>
              </a:ext>
            </a:extLst>
          </p:cNvPr>
          <p:cNvSpPr>
            <a:spLocks noGrp="1"/>
          </p:cNvSpPr>
          <p:nvPr>
            <p:ph type="title"/>
          </p:nvPr>
        </p:nvSpPr>
        <p:spPr>
          <a:xfrm>
            <a:off x="758264" y="185722"/>
            <a:ext cx="8571285" cy="780597"/>
          </a:xfrm>
        </p:spPr>
        <p:txBody>
          <a:bodyPr/>
          <a:lstStyle/>
          <a:p>
            <a:r>
              <a:rPr lang="en-US" dirty="0"/>
              <a:t>How to get to the dorm application</a:t>
            </a:r>
          </a:p>
        </p:txBody>
      </p:sp>
      <p:pic>
        <p:nvPicPr>
          <p:cNvPr id="5" name="Picture 4">
            <a:extLst>
              <a:ext uri="{FF2B5EF4-FFF2-40B4-BE49-F238E27FC236}">
                <a16:creationId xmlns:a16="http://schemas.microsoft.com/office/drawing/2014/main" id="{6C448863-801A-4C7B-0451-5CB00BD000F8}"/>
              </a:ext>
            </a:extLst>
          </p:cNvPr>
          <p:cNvPicPr>
            <a:picLocks noChangeAspect="1"/>
          </p:cNvPicPr>
          <p:nvPr/>
        </p:nvPicPr>
        <p:blipFill>
          <a:blip r:embed="rId2"/>
          <a:stretch>
            <a:fillRect/>
          </a:stretch>
        </p:blipFill>
        <p:spPr>
          <a:xfrm>
            <a:off x="758264" y="1099595"/>
            <a:ext cx="7434486" cy="3177250"/>
          </a:xfrm>
          <a:prstGeom prst="rect">
            <a:avLst/>
          </a:prstGeom>
        </p:spPr>
      </p:pic>
      <p:pic>
        <p:nvPicPr>
          <p:cNvPr id="7" name="Picture 6">
            <a:extLst>
              <a:ext uri="{FF2B5EF4-FFF2-40B4-BE49-F238E27FC236}">
                <a16:creationId xmlns:a16="http://schemas.microsoft.com/office/drawing/2014/main" id="{92B86CA4-92BD-8C9C-762E-A824F6738DDE}"/>
              </a:ext>
            </a:extLst>
          </p:cNvPr>
          <p:cNvPicPr>
            <a:picLocks noChangeAspect="1"/>
          </p:cNvPicPr>
          <p:nvPr/>
        </p:nvPicPr>
        <p:blipFill rotWithShape="1">
          <a:blip r:embed="rId3"/>
          <a:srcRect l="7476" t="3324" r="11087"/>
          <a:stretch/>
        </p:blipFill>
        <p:spPr>
          <a:xfrm>
            <a:off x="8831484" y="954912"/>
            <a:ext cx="2963119" cy="4208242"/>
          </a:xfrm>
          <a:prstGeom prst="rect">
            <a:avLst/>
          </a:prstGeom>
        </p:spPr>
      </p:pic>
      <p:pic>
        <p:nvPicPr>
          <p:cNvPr id="9" name="Picture 8">
            <a:extLst>
              <a:ext uri="{FF2B5EF4-FFF2-40B4-BE49-F238E27FC236}">
                <a16:creationId xmlns:a16="http://schemas.microsoft.com/office/drawing/2014/main" id="{F09004EB-906D-E25C-0EA2-6B038193DFF6}"/>
              </a:ext>
            </a:extLst>
          </p:cNvPr>
          <p:cNvPicPr>
            <a:picLocks noChangeAspect="1"/>
          </p:cNvPicPr>
          <p:nvPr/>
        </p:nvPicPr>
        <p:blipFill>
          <a:blip r:embed="rId4"/>
          <a:stretch>
            <a:fillRect/>
          </a:stretch>
        </p:blipFill>
        <p:spPr>
          <a:xfrm>
            <a:off x="1063567" y="4800419"/>
            <a:ext cx="7448550" cy="1685925"/>
          </a:xfrm>
          <a:prstGeom prst="rect">
            <a:avLst/>
          </a:prstGeom>
        </p:spPr>
      </p:pic>
      <p:sp>
        <p:nvSpPr>
          <p:cNvPr id="10" name="Rectangle 9">
            <a:extLst>
              <a:ext uri="{FF2B5EF4-FFF2-40B4-BE49-F238E27FC236}">
                <a16:creationId xmlns:a16="http://schemas.microsoft.com/office/drawing/2014/main" id="{D069E511-4C0D-9103-0BDD-60F3F99D35FB}"/>
              </a:ext>
            </a:extLst>
          </p:cNvPr>
          <p:cNvSpPr/>
          <p:nvPr/>
        </p:nvSpPr>
        <p:spPr>
          <a:xfrm>
            <a:off x="119530" y="2226555"/>
            <a:ext cx="56618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11" name="Rectangle 10">
            <a:extLst>
              <a:ext uri="{FF2B5EF4-FFF2-40B4-BE49-F238E27FC236}">
                <a16:creationId xmlns:a16="http://schemas.microsoft.com/office/drawing/2014/main" id="{4A0C5D9F-C20D-0529-9C19-6747A92ED69B}"/>
              </a:ext>
            </a:extLst>
          </p:cNvPr>
          <p:cNvSpPr/>
          <p:nvPr/>
        </p:nvSpPr>
        <p:spPr>
          <a:xfrm>
            <a:off x="10029952" y="176265"/>
            <a:ext cx="56618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2" name="Rectangle 11">
            <a:extLst>
              <a:ext uri="{FF2B5EF4-FFF2-40B4-BE49-F238E27FC236}">
                <a16:creationId xmlns:a16="http://schemas.microsoft.com/office/drawing/2014/main" id="{2351D57B-14F5-882C-551D-1FBCB1EDEBCF}"/>
              </a:ext>
            </a:extLst>
          </p:cNvPr>
          <p:cNvSpPr/>
          <p:nvPr/>
        </p:nvSpPr>
        <p:spPr>
          <a:xfrm>
            <a:off x="114306" y="5012632"/>
            <a:ext cx="56618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0342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653" y="1593907"/>
            <a:ext cx="6387035" cy="1426129"/>
          </a:xfrm>
        </p:spPr>
        <p:txBody>
          <a:bodyPr>
            <a:noAutofit/>
          </a:bodyPr>
          <a:lstStyle/>
          <a:p>
            <a:r>
              <a:rPr lang="en-US" sz="5000" dirty="0"/>
              <a:t/>
            </a:r>
            <a:br>
              <a:rPr lang="en-US" sz="5000" dirty="0"/>
            </a:br>
            <a:r>
              <a:rPr lang="en-US" sz="5000" dirty="0"/>
              <a:t/>
            </a:r>
            <a:br>
              <a:rPr lang="en-US" sz="5000" dirty="0"/>
            </a:br>
            <a:r>
              <a:rPr lang="en-US" sz="5000" dirty="0"/>
              <a:t/>
            </a:r>
            <a:br>
              <a:rPr lang="en-US" sz="5000" dirty="0"/>
            </a:br>
            <a:r>
              <a:rPr lang="en-US" sz="3600" b="1" dirty="0"/>
              <a:t>STUDENT LIFE AND </a:t>
            </a:r>
            <a:br>
              <a:rPr lang="en-US" sz="3600" b="1" dirty="0"/>
            </a:br>
            <a:r>
              <a:rPr lang="en-US" sz="3600" b="1" dirty="0"/>
              <a:t>BASIC NEEDS</a:t>
            </a:r>
            <a:endParaRPr lang="en-US" sz="3600" dirty="0"/>
          </a:p>
        </p:txBody>
      </p:sp>
      <p:sp>
        <p:nvSpPr>
          <p:cNvPr id="5" name="Subtitle 4"/>
          <p:cNvSpPr>
            <a:spLocks noGrp="1"/>
          </p:cNvSpPr>
          <p:nvPr>
            <p:ph type="subTitle" idx="1"/>
          </p:nvPr>
        </p:nvSpPr>
        <p:spPr>
          <a:xfrm>
            <a:off x="1524000" y="4663440"/>
            <a:ext cx="9144000" cy="1787236"/>
          </a:xfrm>
        </p:spPr>
        <p:txBody>
          <a:bodyPr>
            <a:normAutofit/>
          </a:bodyPr>
          <a:lstStyle/>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6090" y="928809"/>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2127379" y="5249149"/>
            <a:ext cx="10064621" cy="830997"/>
          </a:xfrm>
          <a:prstGeom prst="rect">
            <a:avLst/>
          </a:prstGeom>
          <a:noFill/>
        </p:spPr>
        <p:txBody>
          <a:bodyPr wrap="square" rtlCol="0">
            <a:spAutoFit/>
          </a:bodyPr>
          <a:lstStyle/>
          <a:p>
            <a:r>
              <a:rPr lang="en-US" sz="2400" dirty="0">
                <a:solidFill>
                  <a:schemeClr val="tx1"/>
                </a:solidFill>
              </a:rPr>
              <a:t>Myisha Cutrona</a:t>
            </a:r>
          </a:p>
          <a:p>
            <a:r>
              <a:rPr lang="en-US" sz="2400" dirty="0">
                <a:solidFill>
                  <a:schemeClr val="tx1"/>
                </a:solidFill>
              </a:rPr>
              <a:t>Coordinator of Student Life and Basic Needs</a:t>
            </a:r>
          </a:p>
        </p:txBody>
      </p:sp>
    </p:spTree>
    <p:extLst>
      <p:ext uri="{BB962C8B-B14F-4D97-AF65-F5344CB8AC3E}">
        <p14:creationId xmlns:p14="http://schemas.microsoft.com/office/powerpoint/2010/main" val="53454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FB37-54FB-A93A-04F0-6771C731C4A0}"/>
              </a:ext>
            </a:extLst>
          </p:cNvPr>
          <p:cNvSpPr>
            <a:spLocks noGrp="1"/>
          </p:cNvSpPr>
          <p:nvPr>
            <p:ph type="title"/>
          </p:nvPr>
        </p:nvSpPr>
        <p:spPr>
          <a:xfrm>
            <a:off x="1296364" y="0"/>
            <a:ext cx="9024175" cy="1122744"/>
          </a:xfrm>
        </p:spPr>
        <p:txBody>
          <a:bodyPr/>
          <a:lstStyle/>
          <a:p>
            <a:r>
              <a:rPr lang="en-US" dirty="0"/>
              <a:t>COUGAR SUPPORT CENTER</a:t>
            </a:r>
          </a:p>
        </p:txBody>
      </p:sp>
      <p:pic>
        <p:nvPicPr>
          <p:cNvPr id="8" name="Content Placeholder 7" descr="Timeline&#10;&#10;Description automatically generated with medium confidence">
            <a:extLst>
              <a:ext uri="{FF2B5EF4-FFF2-40B4-BE49-F238E27FC236}">
                <a16:creationId xmlns:a16="http://schemas.microsoft.com/office/drawing/2014/main" id="{9C90D229-63F0-289C-740E-203950B38E8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6406" y="842127"/>
            <a:ext cx="7633870" cy="5897165"/>
          </a:xfrm>
        </p:spPr>
      </p:pic>
      <p:sp>
        <p:nvSpPr>
          <p:cNvPr id="6" name="TextBox 5">
            <a:extLst>
              <a:ext uri="{FF2B5EF4-FFF2-40B4-BE49-F238E27FC236}">
                <a16:creationId xmlns:a16="http://schemas.microsoft.com/office/drawing/2014/main" id="{DD266296-2727-EFFD-A393-9D2CD950BAA1}"/>
              </a:ext>
            </a:extLst>
          </p:cNvPr>
          <p:cNvSpPr txBox="1"/>
          <p:nvPr/>
        </p:nvSpPr>
        <p:spPr>
          <a:xfrm>
            <a:off x="8403220" y="3648987"/>
            <a:ext cx="3457691" cy="2677656"/>
          </a:xfrm>
          <a:prstGeom prst="rect">
            <a:avLst/>
          </a:prstGeom>
          <a:noFill/>
        </p:spPr>
        <p:txBody>
          <a:bodyPr wrap="square" rtlCol="0">
            <a:spAutoFit/>
          </a:bodyPr>
          <a:lstStyle/>
          <a:p>
            <a:r>
              <a:rPr lang="en-US" sz="2400" b="1" dirty="0"/>
              <a:t>This Week:</a:t>
            </a:r>
          </a:p>
          <a:p>
            <a:r>
              <a:rPr lang="en-US" dirty="0"/>
              <a:t>10 am – 2 pm</a:t>
            </a:r>
          </a:p>
          <a:p>
            <a:r>
              <a:rPr lang="en-US" sz="2400" b="1" dirty="0"/>
              <a:t>SPRING HOURS</a:t>
            </a:r>
          </a:p>
          <a:p>
            <a:r>
              <a:rPr lang="en-US" dirty="0"/>
              <a:t>Monday – Thursday 8 am – 4 pm</a:t>
            </a:r>
          </a:p>
          <a:p>
            <a:r>
              <a:rPr lang="en-US" dirty="0"/>
              <a:t>Friday 8 am – 2 pm</a:t>
            </a:r>
          </a:p>
          <a:p>
            <a:endParaRPr lang="en-US" dirty="0"/>
          </a:p>
          <a:p>
            <a:pPr algn="ctr"/>
            <a:r>
              <a:rPr lang="en-US" sz="2400" b="1" dirty="0"/>
              <a:t>Food/Clothing Donations</a:t>
            </a:r>
          </a:p>
          <a:p>
            <a:pPr algn="ctr"/>
            <a:r>
              <a:rPr lang="en-US" sz="2400" b="1" dirty="0"/>
              <a:t>Fridays before 1 pm</a:t>
            </a:r>
          </a:p>
        </p:txBody>
      </p:sp>
      <p:pic>
        <p:nvPicPr>
          <p:cNvPr id="1026" name="Picture 2">
            <a:extLst>
              <a:ext uri="{FF2B5EF4-FFF2-40B4-BE49-F238E27FC236}">
                <a16:creationId xmlns:a16="http://schemas.microsoft.com/office/drawing/2014/main" id="{2218B880-89F7-018B-AC99-306184E12B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70" t="52658" r="54306" b="14011"/>
          <a:stretch/>
        </p:blipFill>
        <p:spPr bwMode="auto">
          <a:xfrm>
            <a:off x="8403220" y="923150"/>
            <a:ext cx="1458410" cy="22858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68E94A-0091-8B4B-24F1-DB6CD847A396}"/>
              </a:ext>
            </a:extLst>
          </p:cNvPr>
          <p:cNvSpPr txBox="1"/>
          <p:nvPr/>
        </p:nvSpPr>
        <p:spPr>
          <a:xfrm>
            <a:off x="10035252" y="1122744"/>
            <a:ext cx="1932972" cy="1231106"/>
          </a:xfrm>
          <a:prstGeom prst="rect">
            <a:avLst/>
          </a:prstGeom>
          <a:noFill/>
        </p:spPr>
        <p:txBody>
          <a:bodyPr wrap="square" rtlCol="0">
            <a:spAutoFit/>
          </a:bodyPr>
          <a:lstStyle/>
          <a:p>
            <a:pPr algn="ctr"/>
            <a:r>
              <a:rPr lang="en-US" dirty="0"/>
              <a:t>Cougar Support Center Coordinator</a:t>
            </a:r>
          </a:p>
          <a:p>
            <a:pPr algn="ctr"/>
            <a:r>
              <a:rPr lang="en-US" sz="2000" b="1" dirty="0"/>
              <a:t>Diana Ramirez</a:t>
            </a:r>
          </a:p>
        </p:txBody>
      </p:sp>
    </p:spTree>
    <p:extLst>
      <p:ext uri="{BB962C8B-B14F-4D97-AF65-F5344CB8AC3E}">
        <p14:creationId xmlns:p14="http://schemas.microsoft.com/office/powerpoint/2010/main" val="2010363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F93423-8772-4402-BD0B-40EF062CBAB5}"/>
              </a:ext>
            </a:extLst>
          </p:cNvPr>
          <p:cNvSpPr txBox="1">
            <a:spLocks/>
          </p:cNvSpPr>
          <p:nvPr/>
        </p:nvSpPr>
        <p:spPr>
          <a:xfrm>
            <a:off x="599398" y="666040"/>
            <a:ext cx="2871095" cy="2127124"/>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sz="3600" dirty="0">
                <a:solidFill>
                  <a:schemeClr val="tx1"/>
                </a:solidFill>
              </a:rPr>
              <a:t>Student Life Campus Clubs &amp; Advisors</a:t>
            </a:r>
          </a:p>
        </p:txBody>
      </p:sp>
      <p:sp>
        <p:nvSpPr>
          <p:cNvPr id="5" name="Content Placeholder 2">
            <a:extLst>
              <a:ext uri="{FF2B5EF4-FFF2-40B4-BE49-F238E27FC236}">
                <a16:creationId xmlns:a16="http://schemas.microsoft.com/office/drawing/2014/main" id="{D3B3DAD0-7469-FEDD-B34D-8B2EF1F722DE}"/>
              </a:ext>
            </a:extLst>
          </p:cNvPr>
          <p:cNvSpPr txBox="1">
            <a:spLocks/>
          </p:cNvSpPr>
          <p:nvPr/>
        </p:nvSpPr>
        <p:spPr>
          <a:xfrm>
            <a:off x="3218566" y="1604864"/>
            <a:ext cx="4365331" cy="5747657"/>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US" dirty="0"/>
              <a:t>ASO – Myisha Cutrona</a:t>
            </a:r>
          </a:p>
          <a:p>
            <a:r>
              <a:rPr lang="en-US" dirty="0"/>
              <a:t>Best Buddies – Patricia Owen</a:t>
            </a:r>
          </a:p>
          <a:p>
            <a:r>
              <a:rPr lang="en-US" dirty="0"/>
              <a:t>Dental Hygiene – Christi Adriano</a:t>
            </a:r>
          </a:p>
          <a:p>
            <a:r>
              <a:rPr lang="en-US" dirty="0"/>
              <a:t>Early Care and Education – Michele Beasley</a:t>
            </a:r>
          </a:p>
          <a:p>
            <a:r>
              <a:rPr lang="en-US" dirty="0"/>
              <a:t>InterVarsity </a:t>
            </a:r>
            <a:r>
              <a:rPr lang="en-US"/>
              <a:t>– </a:t>
            </a:r>
            <a:r>
              <a:rPr lang="en-US" smtClean="0"/>
              <a:t>Shelley </a:t>
            </a:r>
            <a:r>
              <a:rPr lang="en-US" dirty="0"/>
              <a:t>Getty</a:t>
            </a:r>
          </a:p>
          <a:p>
            <a:r>
              <a:rPr lang="en-US" dirty="0"/>
              <a:t>Multicultural – Cecilia Alvarado</a:t>
            </a:r>
          </a:p>
          <a:p>
            <a:r>
              <a:rPr lang="en-US" dirty="0"/>
              <a:t>National Society of Leadership and Success – Myisha Cutrona</a:t>
            </a:r>
          </a:p>
          <a:p>
            <a:r>
              <a:rPr lang="en-US" dirty="0"/>
              <a:t>Performing Arts – Leigh </a:t>
            </a:r>
            <a:r>
              <a:rPr lang="en-US" dirty="0" err="1"/>
              <a:t>Golling</a:t>
            </a:r>
            <a:endParaRPr lang="en-US" dirty="0"/>
          </a:p>
          <a:p>
            <a:endParaRPr lang="en-US" sz="1600" dirty="0"/>
          </a:p>
          <a:p>
            <a:endParaRPr lang="en-US" sz="1600" dirty="0"/>
          </a:p>
        </p:txBody>
      </p:sp>
      <p:sp>
        <p:nvSpPr>
          <p:cNvPr id="6" name="TextBox 5">
            <a:extLst>
              <a:ext uri="{FF2B5EF4-FFF2-40B4-BE49-F238E27FC236}">
                <a16:creationId xmlns:a16="http://schemas.microsoft.com/office/drawing/2014/main" id="{4BB62B52-A16C-B7D0-EBE7-B1820B26F96C}"/>
              </a:ext>
            </a:extLst>
          </p:cNvPr>
          <p:cNvSpPr txBox="1"/>
          <p:nvPr/>
        </p:nvSpPr>
        <p:spPr>
          <a:xfrm>
            <a:off x="7838029" y="1604864"/>
            <a:ext cx="4058502" cy="520716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dirty="0" smtClean="0"/>
              <a:t>Phi </a:t>
            </a:r>
            <a:r>
              <a:rPr lang="en-US" sz="2200" dirty="0"/>
              <a:t>Theta Kappa – Sharyn </a:t>
            </a:r>
            <a:r>
              <a:rPr lang="en-US" sz="2200" dirty="0" err="1" smtClean="0"/>
              <a:t>Eveland</a:t>
            </a:r>
            <a:endParaRPr lang="en-US" sz="2200" dirty="0" smtClean="0"/>
          </a:p>
          <a:p>
            <a:pPr marL="285750" indent="-228600">
              <a:lnSpc>
                <a:spcPct val="90000"/>
              </a:lnSpc>
              <a:spcAft>
                <a:spcPts val="600"/>
              </a:spcAft>
              <a:buFont typeface="Arial" panose="020B0604020202020204" pitchFamily="34" charset="0"/>
              <a:buChar char="•"/>
            </a:pPr>
            <a:r>
              <a:rPr lang="en-US" sz="2200" dirty="0"/>
              <a:t>Social Science Research Group – Michelle </a:t>
            </a:r>
            <a:r>
              <a:rPr lang="en-US" sz="2200" dirty="0" err="1"/>
              <a:t>Oja</a:t>
            </a:r>
            <a:endParaRPr lang="en-US" sz="2200" dirty="0"/>
          </a:p>
          <a:p>
            <a:pPr marL="285750" indent="-228600">
              <a:lnSpc>
                <a:spcPct val="90000"/>
              </a:lnSpc>
              <a:spcAft>
                <a:spcPts val="600"/>
              </a:spcAft>
              <a:buFont typeface="Arial" panose="020B0604020202020204" pitchFamily="34" charset="0"/>
              <a:buChar char="•"/>
            </a:pPr>
            <a:r>
              <a:rPr lang="en-US" sz="2200" dirty="0" smtClean="0"/>
              <a:t>SPECTRUM </a:t>
            </a:r>
            <a:r>
              <a:rPr lang="en-US" sz="2200" dirty="0"/>
              <a:t>– Darcy Bogle</a:t>
            </a:r>
          </a:p>
          <a:p>
            <a:pPr marL="285750" indent="-228600">
              <a:lnSpc>
                <a:spcPct val="90000"/>
              </a:lnSpc>
              <a:spcAft>
                <a:spcPts val="600"/>
              </a:spcAft>
              <a:buFont typeface="Arial" panose="020B0604020202020204" pitchFamily="34" charset="0"/>
              <a:buChar char="•"/>
            </a:pPr>
            <a:r>
              <a:rPr lang="en-US" sz="2200" dirty="0" smtClean="0"/>
              <a:t>STEM – James May</a:t>
            </a:r>
            <a:endParaRPr lang="en-US" sz="2200" dirty="0"/>
          </a:p>
          <a:p>
            <a:pPr marL="285750" indent="-228600">
              <a:lnSpc>
                <a:spcPct val="90000"/>
              </a:lnSpc>
              <a:spcAft>
                <a:spcPts val="600"/>
              </a:spcAft>
              <a:buFont typeface="Arial" panose="020B0604020202020204" pitchFamily="34" charset="0"/>
              <a:buChar char="•"/>
            </a:pPr>
            <a:r>
              <a:rPr lang="en-US" sz="2200" dirty="0"/>
              <a:t>Veterans – Tina Mendoza</a:t>
            </a:r>
          </a:p>
          <a:p>
            <a:pPr marL="285750" indent="-228600">
              <a:lnSpc>
                <a:spcPct val="90000"/>
              </a:lnSpc>
              <a:spcAft>
                <a:spcPts val="600"/>
              </a:spcAft>
              <a:buFont typeface="Arial" panose="020B0604020202020204" pitchFamily="34" charset="0"/>
              <a:buChar char="•"/>
            </a:pPr>
            <a:r>
              <a:rPr lang="en-US" sz="2000" dirty="0" smtClean="0"/>
              <a:t>Wellness – Rebecca Roth</a:t>
            </a:r>
            <a:endParaRPr lang="en-US" sz="2000" dirty="0"/>
          </a:p>
        </p:txBody>
      </p:sp>
    </p:spTree>
    <p:extLst>
      <p:ext uri="{BB962C8B-B14F-4D97-AF65-F5344CB8AC3E}">
        <p14:creationId xmlns:p14="http://schemas.microsoft.com/office/powerpoint/2010/main" val="28412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E43F-E548-E54C-F1DA-667E7E661AA6}"/>
              </a:ext>
            </a:extLst>
          </p:cNvPr>
          <p:cNvSpPr>
            <a:spLocks noGrp="1"/>
          </p:cNvSpPr>
          <p:nvPr>
            <p:ph type="title"/>
          </p:nvPr>
        </p:nvSpPr>
        <p:spPr>
          <a:xfrm>
            <a:off x="1024128" y="211992"/>
            <a:ext cx="4226767" cy="1122286"/>
          </a:xfrm>
        </p:spPr>
        <p:txBody>
          <a:bodyPr>
            <a:normAutofit fontScale="90000"/>
          </a:bodyPr>
          <a:lstStyle/>
          <a:p>
            <a:r>
              <a:rPr lang="en-US" dirty="0"/>
              <a:t>Upcoming Events/Activities</a:t>
            </a:r>
          </a:p>
        </p:txBody>
      </p:sp>
      <p:sp>
        <p:nvSpPr>
          <p:cNvPr id="3" name="Content Placeholder 2">
            <a:extLst>
              <a:ext uri="{FF2B5EF4-FFF2-40B4-BE49-F238E27FC236}">
                <a16:creationId xmlns:a16="http://schemas.microsoft.com/office/drawing/2014/main" id="{83828163-FA3E-CD96-E085-3C3CFD9D6EE3}"/>
              </a:ext>
            </a:extLst>
          </p:cNvPr>
          <p:cNvSpPr>
            <a:spLocks noGrp="1"/>
          </p:cNvSpPr>
          <p:nvPr>
            <p:ph idx="1"/>
          </p:nvPr>
        </p:nvSpPr>
        <p:spPr>
          <a:xfrm>
            <a:off x="1024128" y="1266610"/>
            <a:ext cx="4226767" cy="2519266"/>
          </a:xfrm>
        </p:spPr>
        <p:txBody>
          <a:bodyPr>
            <a:normAutofit/>
          </a:bodyPr>
          <a:lstStyle/>
          <a:p>
            <a:pPr marL="0" indent="0">
              <a:buNone/>
            </a:pPr>
            <a:r>
              <a:rPr lang="en-US" sz="2600" b="1" dirty="0"/>
              <a:t>January</a:t>
            </a:r>
          </a:p>
          <a:p>
            <a:pPr>
              <a:buFont typeface="Wingdings" panose="05000000000000000000" pitchFamily="2" charset="2"/>
              <a:buChar char="v"/>
            </a:pPr>
            <a:r>
              <a:rPr lang="en-US" dirty="0"/>
              <a:t>Cougar Support Center Word of Mouth Challenge</a:t>
            </a:r>
          </a:p>
          <a:p>
            <a:pPr>
              <a:buFont typeface="Wingdings" panose="05000000000000000000" pitchFamily="2" charset="2"/>
              <a:buChar char="v"/>
            </a:pPr>
            <a:r>
              <a:rPr lang="en-US" dirty="0"/>
              <a:t>Welcome Back Student Luncheon and Outreach – 18</a:t>
            </a:r>
            <a:r>
              <a:rPr lang="en-US" baseline="30000" dirty="0"/>
              <a:t>th</a:t>
            </a:r>
            <a:r>
              <a:rPr lang="en-US" dirty="0"/>
              <a:t> </a:t>
            </a:r>
          </a:p>
          <a:p>
            <a:pPr>
              <a:buFont typeface="Wingdings" panose="05000000000000000000" pitchFamily="2" charset="2"/>
              <a:buChar char="v"/>
            </a:pPr>
            <a:r>
              <a:rPr lang="en-US" dirty="0"/>
              <a:t>Student Job Fair – 23</a:t>
            </a:r>
            <a:r>
              <a:rPr lang="en-US" baseline="30000" dirty="0"/>
              <a:t>rd</a:t>
            </a:r>
            <a:r>
              <a:rPr lang="en-US" dirty="0"/>
              <a:t> &amp; 24</a:t>
            </a:r>
            <a:r>
              <a:rPr lang="en-US" baseline="30000" dirty="0"/>
              <a:t>th</a:t>
            </a:r>
          </a:p>
          <a:p>
            <a:endParaRPr lang="en-US" baseline="30000" dirty="0"/>
          </a:p>
          <a:p>
            <a:endParaRPr lang="en-US" baseline="30000" dirty="0"/>
          </a:p>
          <a:p>
            <a:endParaRPr lang="en-US" baseline="30000" dirty="0"/>
          </a:p>
          <a:p>
            <a:pPr marL="0" indent="0">
              <a:buNone/>
            </a:pPr>
            <a:endParaRPr lang="en-US" baseline="30000" dirty="0"/>
          </a:p>
          <a:p>
            <a:pPr marL="0" indent="0">
              <a:buNone/>
            </a:pPr>
            <a:endParaRPr lang="en-US" baseline="30000"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730EEBD8-C795-F3F4-42D9-4E9B9C676359}"/>
              </a:ext>
            </a:extLst>
          </p:cNvPr>
          <p:cNvSpPr txBox="1"/>
          <p:nvPr/>
        </p:nvSpPr>
        <p:spPr>
          <a:xfrm>
            <a:off x="1024128" y="4318995"/>
            <a:ext cx="4503393" cy="1815882"/>
          </a:xfrm>
          <a:prstGeom prst="rect">
            <a:avLst/>
          </a:prstGeom>
          <a:noFill/>
        </p:spPr>
        <p:txBody>
          <a:bodyPr wrap="square" rtlCol="0">
            <a:spAutoFit/>
          </a:bodyPr>
          <a:lstStyle/>
          <a:p>
            <a:r>
              <a:rPr lang="en-US" sz="2800" b="1" baseline="30000" dirty="0"/>
              <a:t>Later This Semester</a:t>
            </a:r>
          </a:p>
          <a:p>
            <a:endParaRPr lang="en-US" sz="2800" b="1" baseline="30000" dirty="0"/>
          </a:p>
          <a:p>
            <a:pPr marL="457200" indent="-457200">
              <a:buFont typeface="Wingdings" panose="05000000000000000000" pitchFamily="2" charset="2"/>
              <a:buChar char="v"/>
            </a:pPr>
            <a:r>
              <a:rPr lang="en-US" sz="2800" baseline="30000" dirty="0"/>
              <a:t>Cal Fresh Tour</a:t>
            </a:r>
          </a:p>
          <a:p>
            <a:pPr marL="457200" indent="-457200">
              <a:buFont typeface="Wingdings" panose="05000000000000000000" pitchFamily="2" charset="2"/>
              <a:buChar char="v"/>
            </a:pPr>
            <a:r>
              <a:rPr lang="en-US" sz="2800" baseline="30000" dirty="0"/>
              <a:t>Student Senate General Assembly</a:t>
            </a:r>
          </a:p>
          <a:p>
            <a:pPr marL="457200" indent="-457200">
              <a:buFont typeface="Wingdings" panose="05000000000000000000" pitchFamily="2" charset="2"/>
              <a:buChar char="v"/>
            </a:pPr>
            <a:r>
              <a:rPr lang="en-US" sz="2800" baseline="30000" dirty="0"/>
              <a:t>Community Job Fair sponsored by Kern County Human Resources</a:t>
            </a:r>
          </a:p>
        </p:txBody>
      </p:sp>
      <p:sp>
        <p:nvSpPr>
          <p:cNvPr id="7" name="TextBox 6">
            <a:extLst>
              <a:ext uri="{FF2B5EF4-FFF2-40B4-BE49-F238E27FC236}">
                <a16:creationId xmlns:a16="http://schemas.microsoft.com/office/drawing/2014/main" id="{122EBA2C-5B87-F889-4728-780FBCF55181}"/>
              </a:ext>
            </a:extLst>
          </p:cNvPr>
          <p:cNvSpPr txBox="1"/>
          <p:nvPr/>
        </p:nvSpPr>
        <p:spPr>
          <a:xfrm>
            <a:off x="5701004" y="312503"/>
            <a:ext cx="5999583" cy="954107"/>
          </a:xfrm>
          <a:prstGeom prst="rect">
            <a:avLst/>
          </a:prstGeom>
          <a:noFill/>
        </p:spPr>
        <p:txBody>
          <a:bodyPr wrap="square" rtlCol="0">
            <a:spAutoFit/>
          </a:bodyPr>
          <a:lstStyle/>
          <a:p>
            <a:pPr algn="ctr"/>
            <a:r>
              <a:rPr lang="en-US" sz="2800" dirty="0"/>
              <a:t>Where to find the programs on the current website</a:t>
            </a:r>
          </a:p>
        </p:txBody>
      </p:sp>
      <p:pic>
        <p:nvPicPr>
          <p:cNvPr id="11" name="Picture 10">
            <a:extLst>
              <a:ext uri="{FF2B5EF4-FFF2-40B4-BE49-F238E27FC236}">
                <a16:creationId xmlns:a16="http://schemas.microsoft.com/office/drawing/2014/main" id="{0AE13375-411C-4C78-0219-0BF35FB3D86B}"/>
              </a:ext>
            </a:extLst>
          </p:cNvPr>
          <p:cNvPicPr>
            <a:picLocks noChangeAspect="1"/>
          </p:cNvPicPr>
          <p:nvPr/>
        </p:nvPicPr>
        <p:blipFill>
          <a:blip r:embed="rId2"/>
          <a:stretch>
            <a:fillRect/>
          </a:stretch>
        </p:blipFill>
        <p:spPr>
          <a:xfrm>
            <a:off x="6149052" y="4142792"/>
            <a:ext cx="5604587" cy="261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7FEAA05C-E645-39FB-28E4-F2F539F036D5}"/>
              </a:ext>
            </a:extLst>
          </p:cNvPr>
          <p:cNvPicPr>
            <a:picLocks noChangeAspect="1"/>
          </p:cNvPicPr>
          <p:nvPr/>
        </p:nvPicPr>
        <p:blipFill>
          <a:blip r:embed="rId3"/>
          <a:stretch>
            <a:fillRect/>
          </a:stretch>
        </p:blipFill>
        <p:spPr>
          <a:xfrm>
            <a:off x="6153740" y="1266610"/>
            <a:ext cx="5599900" cy="2717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02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653" y="1593907"/>
            <a:ext cx="6387035" cy="1104905"/>
          </a:xfrm>
        </p:spPr>
        <p:txBody>
          <a:bodyPr>
            <a:noAutofit/>
          </a:bodyPr>
          <a:lstStyle/>
          <a:p>
            <a:r>
              <a:rPr lang="en-US" sz="5000" dirty="0"/>
              <a:t/>
            </a:r>
            <a:br>
              <a:rPr lang="en-US" sz="5000" dirty="0"/>
            </a:br>
            <a:r>
              <a:rPr lang="en-US" sz="3600" b="1" dirty="0"/>
              <a:t>Athletics</a:t>
            </a:r>
            <a:endParaRPr lang="en-US" sz="3600" dirty="0"/>
          </a:p>
        </p:txBody>
      </p:sp>
      <p:sp>
        <p:nvSpPr>
          <p:cNvPr id="5" name="Subtitle 4"/>
          <p:cNvSpPr>
            <a:spLocks noGrp="1"/>
          </p:cNvSpPr>
          <p:nvPr>
            <p:ph type="subTitle" idx="1"/>
          </p:nvPr>
        </p:nvSpPr>
        <p:spPr>
          <a:xfrm>
            <a:off x="1524000" y="4663440"/>
            <a:ext cx="9144000" cy="1382253"/>
          </a:xfrm>
        </p:spPr>
        <p:txBody>
          <a:bodyPr>
            <a:normAutofit/>
          </a:bodyPr>
          <a:lstStyle/>
          <a:p>
            <a:endParaRPr lang="en-US" dirty="0"/>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930" y="656983"/>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2295331" y="5185947"/>
            <a:ext cx="9896669" cy="1200329"/>
          </a:xfrm>
          <a:prstGeom prst="rect">
            <a:avLst/>
          </a:prstGeom>
          <a:noFill/>
        </p:spPr>
        <p:txBody>
          <a:bodyPr wrap="square" rtlCol="0">
            <a:spAutoFit/>
          </a:bodyPr>
          <a:lstStyle/>
          <a:p>
            <a:pPr marL="0" marR="0">
              <a:spcBef>
                <a:spcPts val="0"/>
              </a:spcBef>
              <a:spcAft>
                <a:spcPts val="0"/>
              </a:spcAft>
            </a:pPr>
            <a:r>
              <a:rPr lang="en-US" sz="2400" dirty="0">
                <a:effectLst/>
                <a:latin typeface="+mj-lt"/>
                <a:ea typeface="Calibri" panose="020F0502020204030204" pitchFamily="34" charset="0"/>
              </a:rPr>
              <a:t>Kanoe Bandy</a:t>
            </a:r>
          </a:p>
          <a:p>
            <a:pPr marL="0" marR="0">
              <a:spcBef>
                <a:spcPts val="0"/>
              </a:spcBef>
              <a:spcAft>
                <a:spcPts val="0"/>
              </a:spcAft>
            </a:pPr>
            <a:r>
              <a:rPr lang="en-US" sz="2400" dirty="0">
                <a:effectLst/>
                <a:latin typeface="+mj-lt"/>
                <a:ea typeface="Calibri" panose="020F0502020204030204" pitchFamily="34" charset="0"/>
              </a:rPr>
              <a:t>Athletic Director</a:t>
            </a:r>
          </a:p>
          <a:p>
            <a:pPr marL="0" marR="0">
              <a:spcBef>
                <a:spcPts val="0"/>
              </a:spcBef>
              <a:spcAft>
                <a:spcPts val="0"/>
              </a:spcAft>
            </a:pPr>
            <a:endParaRPr lang="en-US" sz="2400" dirty="0">
              <a:effectLst/>
              <a:latin typeface="+mj-lt"/>
              <a:ea typeface="Calibri" panose="020F0502020204030204" pitchFamily="34" charset="0"/>
            </a:endParaRPr>
          </a:p>
        </p:txBody>
      </p:sp>
    </p:spTree>
    <p:extLst>
      <p:ext uri="{BB962C8B-B14F-4D97-AF65-F5344CB8AC3E}">
        <p14:creationId xmlns:p14="http://schemas.microsoft.com/office/powerpoint/2010/main" val="396279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653" y="1593907"/>
            <a:ext cx="6387035" cy="1426129"/>
          </a:xfrm>
        </p:spPr>
        <p:txBody>
          <a:bodyPr>
            <a:noAutofit/>
          </a:bodyPr>
          <a:lstStyle/>
          <a:p>
            <a:r>
              <a:rPr lang="en-US" sz="5000" dirty="0"/>
              <a:t/>
            </a:r>
            <a:br>
              <a:rPr lang="en-US" sz="5000" dirty="0"/>
            </a:br>
            <a:r>
              <a:rPr lang="en-US" sz="5000" dirty="0"/>
              <a:t/>
            </a:r>
            <a:br>
              <a:rPr lang="en-US" sz="5000" dirty="0"/>
            </a:br>
            <a:r>
              <a:rPr lang="en-US" sz="5000" dirty="0"/>
              <a:t/>
            </a:r>
            <a:br>
              <a:rPr lang="en-US" sz="5000" dirty="0"/>
            </a:br>
            <a:r>
              <a:rPr lang="en-US" sz="3600" b="1" dirty="0"/>
              <a:t>Transition to Independent Living Program</a:t>
            </a:r>
            <a:endParaRPr lang="en-US" sz="3600" dirty="0"/>
          </a:p>
        </p:txBody>
      </p:sp>
      <p:sp>
        <p:nvSpPr>
          <p:cNvPr id="5" name="Subtitle 4"/>
          <p:cNvSpPr>
            <a:spLocks noGrp="1"/>
          </p:cNvSpPr>
          <p:nvPr>
            <p:ph type="subTitle" idx="1"/>
          </p:nvPr>
        </p:nvSpPr>
        <p:spPr>
          <a:xfrm>
            <a:off x="1524000" y="4663440"/>
            <a:ext cx="9144000" cy="1787236"/>
          </a:xfrm>
        </p:spPr>
        <p:txBody>
          <a:bodyPr>
            <a:normAutofit/>
          </a:bodyPr>
          <a:lstStyle/>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620" y="591668"/>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1959429" y="5249149"/>
            <a:ext cx="10232571" cy="830997"/>
          </a:xfrm>
          <a:prstGeom prst="rect">
            <a:avLst/>
          </a:prstGeom>
          <a:noFill/>
        </p:spPr>
        <p:txBody>
          <a:bodyPr wrap="square" rtlCol="0">
            <a:spAutoFit/>
          </a:bodyPr>
          <a:lstStyle/>
          <a:p>
            <a:r>
              <a:rPr lang="en-US" sz="2400" dirty="0">
                <a:solidFill>
                  <a:schemeClr val="tx1"/>
                </a:solidFill>
              </a:rPr>
              <a:t>Aaron Markovits</a:t>
            </a:r>
          </a:p>
          <a:p>
            <a:r>
              <a:rPr lang="en-US" sz="2400" dirty="0">
                <a:solidFill>
                  <a:schemeClr val="tx1"/>
                </a:solidFill>
              </a:rPr>
              <a:t>Director of the TIL Program</a:t>
            </a:r>
          </a:p>
        </p:txBody>
      </p:sp>
    </p:spTree>
    <p:extLst>
      <p:ext uri="{BB962C8B-B14F-4D97-AF65-F5344CB8AC3E}">
        <p14:creationId xmlns:p14="http://schemas.microsoft.com/office/powerpoint/2010/main" val="4149796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8E1F-4578-4C01-9085-984A6646FCA6}"/>
              </a:ext>
            </a:extLst>
          </p:cNvPr>
          <p:cNvSpPr>
            <a:spLocks noGrp="1"/>
          </p:cNvSpPr>
          <p:nvPr>
            <p:ph type="title"/>
          </p:nvPr>
        </p:nvSpPr>
        <p:spPr/>
        <p:txBody>
          <a:bodyPr/>
          <a:lstStyle/>
          <a:p>
            <a:r>
              <a:rPr lang="en-US" dirty="0"/>
              <a:t>Transition to Independent Living</a:t>
            </a:r>
          </a:p>
        </p:txBody>
      </p:sp>
      <p:sp>
        <p:nvSpPr>
          <p:cNvPr id="3" name="Content Placeholder 2">
            <a:extLst>
              <a:ext uri="{FF2B5EF4-FFF2-40B4-BE49-F238E27FC236}">
                <a16:creationId xmlns:a16="http://schemas.microsoft.com/office/drawing/2014/main" id="{5CE2D22D-ECC1-EC09-7D00-7D9895F44883}"/>
              </a:ext>
            </a:extLst>
          </p:cNvPr>
          <p:cNvSpPr>
            <a:spLocks noGrp="1"/>
          </p:cNvSpPr>
          <p:nvPr>
            <p:ph idx="1"/>
          </p:nvPr>
        </p:nvSpPr>
        <p:spPr>
          <a:xfrm>
            <a:off x="1451580" y="2015732"/>
            <a:ext cx="7511446" cy="3450613"/>
          </a:xfrm>
        </p:spPr>
        <p:txBody>
          <a:bodyPr>
            <a:normAutofit fontScale="92500"/>
          </a:bodyPr>
          <a:lstStyle/>
          <a:p>
            <a:r>
              <a:rPr lang="en-US" dirty="0"/>
              <a:t>This year will be the 25</a:t>
            </a:r>
            <a:r>
              <a:rPr lang="en-US" baseline="30000" dirty="0"/>
              <a:t>th</a:t>
            </a:r>
            <a:r>
              <a:rPr lang="en-US" dirty="0"/>
              <a:t> graduating class for the TIL Program</a:t>
            </a:r>
          </a:p>
          <a:p>
            <a:r>
              <a:rPr lang="en-US" dirty="0"/>
              <a:t>29 students enrolled in the program. 11 freshman on campus 11 Sophomores off campus, 7 3</a:t>
            </a:r>
            <a:r>
              <a:rPr lang="en-US" baseline="30000" dirty="0"/>
              <a:t>rd</a:t>
            </a:r>
            <a:r>
              <a:rPr lang="en-US" dirty="0"/>
              <a:t> year students off campus. </a:t>
            </a:r>
          </a:p>
          <a:p>
            <a:r>
              <a:rPr lang="en-US" dirty="0"/>
              <a:t>Using a Person Centered Approach: students take classes from Taft College and training from West Kern Adult Education Network. </a:t>
            </a:r>
          </a:p>
          <a:p>
            <a:r>
              <a:rPr lang="en-US" dirty="0"/>
              <a:t>All students required to take Surviving College (STSU 1016) and Career Exploration (STSU 1018)</a:t>
            </a:r>
          </a:p>
          <a:p>
            <a:r>
              <a:rPr lang="en-US" dirty="0"/>
              <a:t>Freshman students are required to take classes to earn a Management-Customer Service: Certificate. </a:t>
            </a:r>
          </a:p>
        </p:txBody>
      </p:sp>
      <p:pic>
        <p:nvPicPr>
          <p:cNvPr id="5" name="Picture 4" descr="A picture containing indoor, wall, person, bathroom&#10;&#10;Description automatically generated">
            <a:extLst>
              <a:ext uri="{FF2B5EF4-FFF2-40B4-BE49-F238E27FC236}">
                <a16:creationId xmlns:a16="http://schemas.microsoft.com/office/drawing/2014/main" id="{9F0F40D5-DF83-0887-F823-0BEB8558AE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1849" y="2015732"/>
            <a:ext cx="2345826" cy="3127768"/>
          </a:xfrm>
          <a:prstGeom prst="rect">
            <a:avLst/>
          </a:prstGeom>
        </p:spPr>
      </p:pic>
    </p:spTree>
    <p:extLst>
      <p:ext uri="{BB962C8B-B14F-4D97-AF65-F5344CB8AC3E}">
        <p14:creationId xmlns:p14="http://schemas.microsoft.com/office/powerpoint/2010/main" val="282986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033E-8951-CC8B-49A1-E94591F6D431}"/>
              </a:ext>
            </a:extLst>
          </p:cNvPr>
          <p:cNvSpPr>
            <a:spLocks noGrp="1"/>
          </p:cNvSpPr>
          <p:nvPr>
            <p:ph type="title"/>
          </p:nvPr>
        </p:nvSpPr>
        <p:spPr/>
        <p:txBody>
          <a:bodyPr/>
          <a:lstStyle/>
          <a:p>
            <a:r>
              <a:rPr lang="en-US" dirty="0"/>
              <a:t>TIL Cont’d</a:t>
            </a:r>
          </a:p>
        </p:txBody>
      </p:sp>
      <p:sp>
        <p:nvSpPr>
          <p:cNvPr id="3" name="Content Placeholder 2">
            <a:extLst>
              <a:ext uri="{FF2B5EF4-FFF2-40B4-BE49-F238E27FC236}">
                <a16:creationId xmlns:a16="http://schemas.microsoft.com/office/drawing/2014/main" id="{83D8B903-97E7-841E-59C3-62CAB43EC8E5}"/>
              </a:ext>
            </a:extLst>
          </p:cNvPr>
          <p:cNvSpPr>
            <a:spLocks noGrp="1"/>
          </p:cNvSpPr>
          <p:nvPr>
            <p:ph idx="1"/>
          </p:nvPr>
        </p:nvSpPr>
        <p:spPr>
          <a:xfrm>
            <a:off x="3571875" y="504967"/>
            <a:ext cx="7482979" cy="4961379"/>
          </a:xfrm>
        </p:spPr>
        <p:txBody>
          <a:bodyPr>
            <a:normAutofit lnSpcReduction="10000"/>
          </a:bodyPr>
          <a:lstStyle/>
          <a:p>
            <a:r>
              <a:rPr lang="en-US" dirty="0"/>
              <a:t>Students have a diagnosis of Intellectual/Developmental Disabilities and qualify for Regional Center Services. </a:t>
            </a:r>
          </a:p>
          <a:p>
            <a:r>
              <a:rPr lang="en-US" dirty="0"/>
              <a:t>Serve students from throughout the State of California.</a:t>
            </a:r>
          </a:p>
          <a:p>
            <a:r>
              <a:rPr lang="en-US" dirty="0"/>
              <a:t>Internationally Recognized as a Promising Practice by Zero Project in 2020. </a:t>
            </a:r>
          </a:p>
          <a:p>
            <a:r>
              <a:rPr lang="en-US" dirty="0"/>
              <a:t>One of 22 model demonstration Transition and Postsecondary Programs for Students with Intellectual Disabilities (TPSID) in the Country. The only program located on a community college campus. </a:t>
            </a:r>
          </a:p>
          <a:p>
            <a:pPr marL="0" indent="0">
              <a:buNone/>
            </a:pPr>
            <a:r>
              <a:rPr lang="en-US" dirty="0"/>
              <a:t>July 2023 Taft College will begin a Workability III program, which will assist students with disabilities with vocational training and employment. </a:t>
            </a:r>
          </a:p>
          <a:p>
            <a:r>
              <a:rPr lang="en-US" dirty="0"/>
              <a:t>Students receive instruction in independent living, education, social and vocational skills. </a:t>
            </a:r>
          </a:p>
        </p:txBody>
      </p:sp>
      <p:pic>
        <p:nvPicPr>
          <p:cNvPr id="5" name="Picture 4" descr="A picture containing person, wall, indoor, standing&#10;&#10;Description automatically generated">
            <a:extLst>
              <a:ext uri="{FF2B5EF4-FFF2-40B4-BE49-F238E27FC236}">
                <a16:creationId xmlns:a16="http://schemas.microsoft.com/office/drawing/2014/main" id="{B1D44F60-4BB2-5B98-0652-031690F3F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30" y="2015732"/>
            <a:ext cx="2638719" cy="3518292"/>
          </a:xfrm>
          <a:prstGeom prst="rect">
            <a:avLst/>
          </a:prstGeom>
        </p:spPr>
      </p:pic>
    </p:spTree>
    <p:extLst>
      <p:ext uri="{BB962C8B-B14F-4D97-AF65-F5344CB8AC3E}">
        <p14:creationId xmlns:p14="http://schemas.microsoft.com/office/powerpoint/2010/main" val="37242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7563" y="1375793"/>
            <a:ext cx="7130642" cy="1426129"/>
          </a:xfrm>
        </p:spPr>
        <p:txBody>
          <a:bodyPr>
            <a:noAutofit/>
          </a:bodyPr>
          <a:lstStyle/>
          <a:p>
            <a:r>
              <a:rPr lang="en-US" sz="5000" dirty="0"/>
              <a:t/>
            </a:r>
            <a:br>
              <a:rPr lang="en-US" sz="5000" dirty="0"/>
            </a:br>
            <a:r>
              <a:rPr lang="en-US" sz="5000" dirty="0"/>
              <a:t/>
            </a:r>
            <a:br>
              <a:rPr lang="en-US" sz="5000" dirty="0"/>
            </a:br>
            <a:r>
              <a:rPr lang="en-US" sz="5000" dirty="0"/>
              <a:t/>
            </a:r>
            <a:br>
              <a:rPr lang="en-US" sz="5000" dirty="0"/>
            </a:br>
            <a:r>
              <a:rPr lang="en-US" sz="3200" b="1" dirty="0"/>
              <a:t>ADMISSIONS </a:t>
            </a:r>
            <a:br>
              <a:rPr lang="en-US" sz="3200" b="1" dirty="0"/>
            </a:br>
            <a:r>
              <a:rPr lang="en-US" sz="3200" b="1" dirty="0"/>
              <a:t>AND RECORDS</a:t>
            </a:r>
            <a:endParaRPr lang="en-US" sz="3200" dirty="0"/>
          </a:p>
        </p:txBody>
      </p:sp>
      <p:sp>
        <p:nvSpPr>
          <p:cNvPr id="5" name="Subtitle 4"/>
          <p:cNvSpPr>
            <a:spLocks noGrp="1"/>
          </p:cNvSpPr>
          <p:nvPr>
            <p:ph type="subTitle" idx="1"/>
          </p:nvPr>
        </p:nvSpPr>
        <p:spPr>
          <a:xfrm>
            <a:off x="1524000" y="4663440"/>
            <a:ext cx="9144000" cy="1787236"/>
          </a:xfrm>
        </p:spPr>
        <p:txBody>
          <a:bodyPr>
            <a:normAutofit/>
          </a:bodyPr>
          <a:lstStyle/>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573" y="695840"/>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2230016" y="5243471"/>
            <a:ext cx="9961983" cy="830997"/>
          </a:xfrm>
          <a:prstGeom prst="rect">
            <a:avLst/>
          </a:prstGeom>
          <a:noFill/>
        </p:spPr>
        <p:txBody>
          <a:bodyPr wrap="square" rtlCol="0">
            <a:spAutoFit/>
          </a:bodyPr>
          <a:lstStyle/>
          <a:p>
            <a:r>
              <a:rPr lang="en-US" sz="2400" dirty="0">
                <a:solidFill>
                  <a:schemeClr val="tx1"/>
                </a:solidFill>
              </a:rPr>
              <a:t>Tiffany Payne</a:t>
            </a:r>
          </a:p>
          <a:p>
            <a:r>
              <a:rPr lang="en-US" sz="2400" dirty="0"/>
              <a:t>Interim D</a:t>
            </a:r>
            <a:r>
              <a:rPr lang="en-US" sz="2400" dirty="0">
                <a:solidFill>
                  <a:schemeClr val="tx1"/>
                </a:solidFill>
              </a:rPr>
              <a:t>irector of Admissions and Records</a:t>
            </a:r>
          </a:p>
        </p:txBody>
      </p:sp>
    </p:spTree>
    <p:extLst>
      <p:ext uri="{BB962C8B-B14F-4D97-AF65-F5344CB8AC3E}">
        <p14:creationId xmlns:p14="http://schemas.microsoft.com/office/powerpoint/2010/main" val="4088189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84960AC-1CD6-452A-B5F4-2186E3FD745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8393D-A63E-419C-9B05-4ADBABFB75E1}"/>
              </a:ext>
            </a:extLst>
          </p:cNvPr>
          <p:cNvSpPr>
            <a:spLocks noGrp="1"/>
          </p:cNvSpPr>
          <p:nvPr>
            <p:ph type="title"/>
          </p:nvPr>
        </p:nvSpPr>
        <p:spPr>
          <a:xfrm>
            <a:off x="1024128" y="585216"/>
            <a:ext cx="8018272" cy="1499616"/>
          </a:xfrm>
        </p:spPr>
        <p:txBody>
          <a:bodyPr vert="horz" lIns="91440" tIns="45720" rIns="91440" bIns="45720" rtlCol="0" anchor="ctr">
            <a:normAutofit/>
          </a:bodyPr>
          <a:lstStyle/>
          <a:p>
            <a:r>
              <a:rPr lang="en-US" dirty="0">
                <a:solidFill>
                  <a:schemeClr val="tx1">
                    <a:lumMod val="90000"/>
                    <a:lumOff val="10000"/>
                  </a:schemeClr>
                </a:solidFill>
              </a:rPr>
              <a:t>Student Services Organizational Changes</a:t>
            </a:r>
          </a:p>
        </p:txBody>
      </p:sp>
      <p:sp>
        <p:nvSpPr>
          <p:cNvPr id="21" name="Content Placeholder 2">
            <a:extLst>
              <a:ext uri="{FF2B5EF4-FFF2-40B4-BE49-F238E27FC236}">
                <a16:creationId xmlns:a16="http://schemas.microsoft.com/office/drawing/2014/main" id="{9D894BAB-0F18-4A34-91C8-EE9C7591ED2E}"/>
              </a:ext>
            </a:extLst>
          </p:cNvPr>
          <p:cNvSpPr>
            <a:spLocks noGrp="1"/>
          </p:cNvSpPr>
          <p:nvPr>
            <p:ph sz="half" idx="1"/>
          </p:nvPr>
        </p:nvSpPr>
        <p:spPr>
          <a:xfrm>
            <a:off x="1024128" y="2286000"/>
            <a:ext cx="8018271" cy="4023360"/>
          </a:xfrm>
        </p:spPr>
        <p:txBody>
          <a:bodyPr vert="horz" lIns="45720" tIns="45720" rIns="45720" bIns="45720" rtlCol="0">
            <a:normAutofit fontScale="92500" lnSpcReduction="10000"/>
          </a:bodyPr>
          <a:lstStyle/>
          <a:p>
            <a:pPr marL="0" indent="0">
              <a:buNone/>
            </a:pPr>
            <a:r>
              <a:rPr lang="en-US" sz="1900" b="1" dirty="0"/>
              <a:t>	</a:t>
            </a:r>
            <a:r>
              <a:rPr lang="en-US" sz="3500" b="1" u="sng" dirty="0"/>
              <a:t>VPSS</a:t>
            </a:r>
            <a:r>
              <a:rPr lang="en-US" sz="1900" dirty="0"/>
              <a:t>				</a:t>
            </a:r>
            <a:r>
              <a:rPr lang="en-US" sz="3600" b="1" u="sng" dirty="0"/>
              <a:t>Dean</a:t>
            </a:r>
          </a:p>
          <a:p>
            <a:pPr marL="0" indent="0">
              <a:buNone/>
            </a:pPr>
            <a:r>
              <a:rPr lang="en-US" sz="1900" dirty="0"/>
              <a:t>	Dean, Student Services		Student Life and Basic Needs</a:t>
            </a:r>
          </a:p>
          <a:p>
            <a:pPr marL="0" indent="0">
              <a:buNone/>
            </a:pPr>
            <a:r>
              <a:rPr lang="en-US" sz="1900" dirty="0"/>
              <a:t>	Student Housing			DSPS</a:t>
            </a:r>
          </a:p>
          <a:p>
            <a:pPr marL="0" indent="0">
              <a:buNone/>
            </a:pPr>
            <a:r>
              <a:rPr lang="en-US" sz="1900" dirty="0"/>
              <a:t>	Financial Aid			EOPS/CARE/CalWORKs			</a:t>
            </a:r>
          </a:p>
          <a:p>
            <a:pPr marL="0" indent="0">
              <a:buNone/>
            </a:pPr>
            <a:r>
              <a:rPr lang="en-US" sz="1900" dirty="0"/>
              <a:t>	Admissions and Records		Outreach</a:t>
            </a:r>
          </a:p>
          <a:p>
            <a:pPr marL="0" indent="0">
              <a:buNone/>
            </a:pPr>
            <a:r>
              <a:rPr lang="en-US" sz="1900" dirty="0"/>
              <a:t>	</a:t>
            </a:r>
            <a:r>
              <a:rPr lang="en-US" sz="1900" b="1" dirty="0"/>
              <a:t>Athletics				</a:t>
            </a:r>
            <a:r>
              <a:rPr lang="en-US" sz="1900" dirty="0"/>
              <a:t>Counseling and Advising</a:t>
            </a:r>
          </a:p>
          <a:p>
            <a:pPr marL="0" indent="0">
              <a:buNone/>
            </a:pPr>
            <a:r>
              <a:rPr lang="en-US" sz="1900" dirty="0"/>
              <a:t>	</a:t>
            </a:r>
            <a:r>
              <a:rPr lang="en-US" sz="1900" b="1" dirty="0"/>
              <a:t>TIL				</a:t>
            </a:r>
            <a:r>
              <a:rPr lang="en-US" sz="1900" dirty="0"/>
              <a:t>Mental Health Services</a:t>
            </a:r>
          </a:p>
          <a:p>
            <a:pPr marL="0" indent="0">
              <a:buNone/>
            </a:pPr>
            <a:r>
              <a:rPr lang="en-US" sz="1900" dirty="0"/>
              <a:t>	Student Conduct/Title IX		VRC</a:t>
            </a:r>
          </a:p>
          <a:p>
            <a:pPr marL="0" indent="0">
              <a:buNone/>
            </a:pPr>
            <a:r>
              <a:rPr lang="en-US" sz="1900" b="1" dirty="0"/>
              <a:t>		</a:t>
            </a:r>
          </a:p>
        </p:txBody>
      </p:sp>
      <p:sp>
        <p:nvSpPr>
          <p:cNvPr id="28" name="Rectangle 27">
            <a:extLst>
              <a:ext uri="{FF2B5EF4-FFF2-40B4-BE49-F238E27FC236}">
                <a16:creationId xmlns:a16="http://schemas.microsoft.com/office/drawing/2014/main" id="{77D7B666-D5E6-48CE-B26A-FB5E5C34AF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6EE670A-A41A-44AD-BC1C-2090365EB5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484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8C99602-EC5D-6A45-2322-DB9549BB8BA9}"/>
              </a:ext>
            </a:extLst>
          </p:cNvPr>
          <p:cNvSpPr txBox="1">
            <a:spLocks/>
          </p:cNvSpPr>
          <p:nvPr/>
        </p:nvSpPr>
        <p:spPr>
          <a:xfrm>
            <a:off x="73742" y="160643"/>
            <a:ext cx="12034684" cy="267335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dirty="0"/>
              <a:t>Admissions and records team members</a:t>
            </a:r>
          </a:p>
        </p:txBody>
      </p:sp>
      <p:sp>
        <p:nvSpPr>
          <p:cNvPr id="24" name="TextBox 23">
            <a:extLst>
              <a:ext uri="{FF2B5EF4-FFF2-40B4-BE49-F238E27FC236}">
                <a16:creationId xmlns:a16="http://schemas.microsoft.com/office/drawing/2014/main" id="{664617E2-B7E6-F2F0-BCA6-BB167FB7416C}"/>
              </a:ext>
            </a:extLst>
          </p:cNvPr>
          <p:cNvSpPr txBox="1"/>
          <p:nvPr/>
        </p:nvSpPr>
        <p:spPr>
          <a:xfrm>
            <a:off x="-76487" y="5063888"/>
            <a:ext cx="3536196" cy="738664"/>
          </a:xfrm>
          <a:prstGeom prst="rect">
            <a:avLst/>
          </a:prstGeom>
          <a:noFill/>
        </p:spPr>
        <p:txBody>
          <a:bodyPr wrap="square" rtlCol="0">
            <a:spAutoFit/>
          </a:bodyPr>
          <a:lstStyle/>
          <a:p>
            <a:pPr algn="ctr"/>
            <a:r>
              <a:rPr lang="en-US" sz="1200" dirty="0"/>
              <a:t>Mireya Zermeno </a:t>
            </a:r>
          </a:p>
          <a:p>
            <a:pPr algn="ctr"/>
            <a:r>
              <a:rPr lang="en-US" sz="1200" dirty="0"/>
              <a:t>Admissions and Records Technician I</a:t>
            </a:r>
          </a:p>
          <a:p>
            <a:endParaRPr lang="en-US" dirty="0"/>
          </a:p>
        </p:txBody>
      </p:sp>
      <p:sp>
        <p:nvSpPr>
          <p:cNvPr id="25" name="TextBox 24">
            <a:extLst>
              <a:ext uri="{FF2B5EF4-FFF2-40B4-BE49-F238E27FC236}">
                <a16:creationId xmlns:a16="http://schemas.microsoft.com/office/drawing/2014/main" id="{80DA6FC9-7286-A6DF-80B2-5D5BFA07CD03}"/>
              </a:ext>
            </a:extLst>
          </p:cNvPr>
          <p:cNvSpPr txBox="1"/>
          <p:nvPr/>
        </p:nvSpPr>
        <p:spPr>
          <a:xfrm>
            <a:off x="3168526" y="4424395"/>
            <a:ext cx="2944998" cy="738664"/>
          </a:xfrm>
          <a:prstGeom prst="rect">
            <a:avLst/>
          </a:prstGeom>
          <a:noFill/>
        </p:spPr>
        <p:txBody>
          <a:bodyPr wrap="square" rtlCol="0">
            <a:spAutoFit/>
          </a:bodyPr>
          <a:lstStyle/>
          <a:p>
            <a:pPr algn="ctr"/>
            <a:r>
              <a:rPr lang="en-US" sz="1200" dirty="0"/>
              <a:t>Isaura (Izzy) Santiesteban</a:t>
            </a:r>
          </a:p>
          <a:p>
            <a:pPr algn="ctr"/>
            <a:r>
              <a:rPr lang="en-US" sz="1200" dirty="0"/>
              <a:t>Admissions and Counseling Center Technician</a:t>
            </a:r>
          </a:p>
          <a:p>
            <a:endParaRPr lang="en-US" dirty="0"/>
          </a:p>
        </p:txBody>
      </p:sp>
      <p:sp>
        <p:nvSpPr>
          <p:cNvPr id="26" name="TextBox 25">
            <a:extLst>
              <a:ext uri="{FF2B5EF4-FFF2-40B4-BE49-F238E27FC236}">
                <a16:creationId xmlns:a16="http://schemas.microsoft.com/office/drawing/2014/main" id="{57F0C662-4B2A-452C-50B7-62524674ABC9}"/>
              </a:ext>
            </a:extLst>
          </p:cNvPr>
          <p:cNvSpPr txBox="1"/>
          <p:nvPr/>
        </p:nvSpPr>
        <p:spPr>
          <a:xfrm>
            <a:off x="5800009" y="5048698"/>
            <a:ext cx="3536196" cy="738664"/>
          </a:xfrm>
          <a:prstGeom prst="rect">
            <a:avLst/>
          </a:prstGeom>
          <a:noFill/>
        </p:spPr>
        <p:txBody>
          <a:bodyPr wrap="square" rtlCol="0">
            <a:spAutoFit/>
          </a:bodyPr>
          <a:lstStyle/>
          <a:p>
            <a:pPr algn="ctr"/>
            <a:r>
              <a:rPr lang="en-US" sz="1200" dirty="0"/>
              <a:t>Lisa Brettschneider</a:t>
            </a:r>
          </a:p>
          <a:p>
            <a:pPr algn="ctr"/>
            <a:r>
              <a:rPr lang="en-US" sz="1200" dirty="0"/>
              <a:t>Admissions and Records Technician II</a:t>
            </a:r>
          </a:p>
          <a:p>
            <a:endParaRPr lang="en-US" dirty="0"/>
          </a:p>
        </p:txBody>
      </p:sp>
      <p:sp>
        <p:nvSpPr>
          <p:cNvPr id="27" name="TextBox 26">
            <a:extLst>
              <a:ext uri="{FF2B5EF4-FFF2-40B4-BE49-F238E27FC236}">
                <a16:creationId xmlns:a16="http://schemas.microsoft.com/office/drawing/2014/main" id="{D1B5C571-7E46-8F3B-A716-501B7D41AA37}"/>
              </a:ext>
            </a:extLst>
          </p:cNvPr>
          <p:cNvSpPr txBox="1"/>
          <p:nvPr/>
        </p:nvSpPr>
        <p:spPr>
          <a:xfrm>
            <a:off x="8572230" y="4457950"/>
            <a:ext cx="3536196" cy="461665"/>
          </a:xfrm>
          <a:prstGeom prst="rect">
            <a:avLst/>
          </a:prstGeom>
          <a:noFill/>
        </p:spPr>
        <p:txBody>
          <a:bodyPr wrap="square" rtlCol="0">
            <a:spAutoFit/>
          </a:bodyPr>
          <a:lstStyle/>
          <a:p>
            <a:pPr algn="ctr"/>
            <a:r>
              <a:rPr lang="en-US" sz="1200" dirty="0"/>
              <a:t>Tiffany Payne</a:t>
            </a:r>
          </a:p>
          <a:p>
            <a:pPr algn="ctr"/>
            <a:r>
              <a:rPr lang="en-US" sz="1200" dirty="0"/>
              <a:t>Director of Admissions and Records</a:t>
            </a:r>
          </a:p>
        </p:txBody>
      </p:sp>
      <p:sp>
        <p:nvSpPr>
          <p:cNvPr id="28" name="TextBox 27">
            <a:extLst>
              <a:ext uri="{FF2B5EF4-FFF2-40B4-BE49-F238E27FC236}">
                <a16:creationId xmlns:a16="http://schemas.microsoft.com/office/drawing/2014/main" id="{2A3479F5-593F-F80D-3A8D-9E1DFD9DECAF}"/>
              </a:ext>
            </a:extLst>
          </p:cNvPr>
          <p:cNvSpPr txBox="1"/>
          <p:nvPr/>
        </p:nvSpPr>
        <p:spPr>
          <a:xfrm>
            <a:off x="1237800" y="6236057"/>
            <a:ext cx="9706568" cy="369332"/>
          </a:xfrm>
          <a:prstGeom prst="rect">
            <a:avLst/>
          </a:prstGeom>
          <a:noFill/>
        </p:spPr>
        <p:txBody>
          <a:bodyPr wrap="none" rtlCol="0">
            <a:spAutoFit/>
          </a:bodyPr>
          <a:lstStyle/>
          <a:p>
            <a:r>
              <a:rPr lang="en-US" dirty="0"/>
              <a:t>Vacancies: Admissions and Records Technician II (currently hiring), Evaluator (job will be advertised soon) </a:t>
            </a:r>
          </a:p>
        </p:txBody>
      </p:sp>
      <p:pic>
        <p:nvPicPr>
          <p:cNvPr id="5" name="Picture 4" descr="A person smiling for the camera&#10;&#10;Description automatically generated with medium confidence">
            <a:extLst>
              <a:ext uri="{FF2B5EF4-FFF2-40B4-BE49-F238E27FC236}">
                <a16:creationId xmlns:a16="http://schemas.microsoft.com/office/drawing/2014/main" id="{BFA86824-C428-D71B-CC46-6E5540929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896" y="1622126"/>
            <a:ext cx="2390938" cy="2739209"/>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977B82B0-8528-5212-78FA-E1F4A0D55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022" y="1482206"/>
            <a:ext cx="2542096" cy="2878016"/>
          </a:xfrm>
          <a:prstGeom prst="rect">
            <a:avLst/>
          </a:prstGeom>
        </p:spPr>
      </p:pic>
      <p:pic>
        <p:nvPicPr>
          <p:cNvPr id="9" name="Picture 8" descr="A person smiling for the camera&#10;&#10;Description automatically generated with medium confidence">
            <a:extLst>
              <a:ext uri="{FF2B5EF4-FFF2-40B4-BE49-F238E27FC236}">
                <a16:creationId xmlns:a16="http://schemas.microsoft.com/office/drawing/2014/main" id="{F7A93182-3703-878E-0CBE-CBE72559D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884" y="2396293"/>
            <a:ext cx="2488004" cy="2579239"/>
          </a:xfrm>
          <a:prstGeom prst="rect">
            <a:avLst/>
          </a:prstGeom>
        </p:spPr>
      </p:pic>
      <p:pic>
        <p:nvPicPr>
          <p:cNvPr id="11" name="Picture 10" descr="A person holding a plaque&#10;&#10;Description automatically generated with medium confidence">
            <a:extLst>
              <a:ext uri="{FF2B5EF4-FFF2-40B4-BE49-F238E27FC236}">
                <a16:creationId xmlns:a16="http://schemas.microsoft.com/office/drawing/2014/main" id="{DD33ED81-0034-1D24-6AEF-2838930F7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66" y="2311175"/>
            <a:ext cx="2567290" cy="2673350"/>
          </a:xfrm>
          <a:prstGeom prst="rect">
            <a:avLst/>
          </a:prstGeom>
        </p:spPr>
      </p:pic>
    </p:spTree>
    <p:extLst>
      <p:ext uri="{BB962C8B-B14F-4D97-AF65-F5344CB8AC3E}">
        <p14:creationId xmlns:p14="http://schemas.microsoft.com/office/powerpoint/2010/main" val="230897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EDDAC-5B1E-5331-93B9-E148B4D2D15E}"/>
              </a:ext>
            </a:extLst>
          </p:cNvPr>
          <p:cNvSpPr>
            <a:spLocks noGrp="1"/>
          </p:cNvSpPr>
          <p:nvPr>
            <p:ph type="title" idx="4294967295"/>
          </p:nvPr>
        </p:nvSpPr>
        <p:spPr>
          <a:xfrm>
            <a:off x="51619" y="5008563"/>
            <a:ext cx="12140381" cy="960437"/>
          </a:xfrm>
        </p:spPr>
        <p:txBody>
          <a:bodyPr vert="horz" lIns="91440" tIns="45720" rIns="91440" bIns="45720" rtlCol="0" anchor="t">
            <a:normAutofit/>
          </a:bodyPr>
          <a:lstStyle/>
          <a:p>
            <a:pPr algn="ctr"/>
            <a:r>
              <a:rPr lang="en-US" dirty="0"/>
              <a:t>Who to contact when you need assistance</a:t>
            </a:r>
          </a:p>
        </p:txBody>
      </p:sp>
      <p:graphicFrame>
        <p:nvGraphicFramePr>
          <p:cNvPr id="5" name="Content Placeholder 2">
            <a:extLst>
              <a:ext uri="{FF2B5EF4-FFF2-40B4-BE49-F238E27FC236}">
                <a16:creationId xmlns:a16="http://schemas.microsoft.com/office/drawing/2014/main" id="{6C3DC319-88B0-DE5C-EE6D-EE3F2E6F9388}"/>
              </a:ext>
            </a:extLst>
          </p:cNvPr>
          <p:cNvGraphicFramePr>
            <a:graphicFrameLocks noGrp="1"/>
          </p:cNvGraphicFramePr>
          <p:nvPr>
            <p:ph idx="4294967295"/>
          </p:nvPr>
        </p:nvGraphicFramePr>
        <p:xfrm>
          <a:off x="162231" y="145698"/>
          <a:ext cx="11863388" cy="4719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3264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2C2CD8-C1AF-9192-C7E3-8679886552AF}"/>
              </a:ext>
            </a:extLst>
          </p:cNvPr>
          <p:cNvSpPr txBox="1"/>
          <p:nvPr/>
        </p:nvSpPr>
        <p:spPr>
          <a:xfrm>
            <a:off x="139786" y="624985"/>
            <a:ext cx="11912425" cy="6340197"/>
          </a:xfrm>
          <a:prstGeom prst="rect">
            <a:avLst/>
          </a:prstGeom>
          <a:noFill/>
        </p:spPr>
        <p:txBody>
          <a:bodyPr wrap="square" rtlCol="0">
            <a:spAutoFit/>
          </a:bodyPr>
          <a:lstStyle/>
          <a:p>
            <a:r>
              <a:rPr lang="en-US" sz="1400" u="sng" dirty="0"/>
              <a:t>Census Rosters: </a:t>
            </a:r>
          </a:p>
          <a:p>
            <a:pPr marL="285750" indent="-285750">
              <a:buFont typeface="Arial" panose="020B0604020202020204" pitchFamily="34" charset="0"/>
              <a:buChar char="•"/>
            </a:pPr>
            <a:r>
              <a:rPr lang="en-US" sz="1400" dirty="0"/>
              <a:t>The census date is the first date to receive a “W”. </a:t>
            </a:r>
          </a:p>
          <a:p>
            <a:pPr marL="285750" indent="-285750">
              <a:buFont typeface="Arial" panose="020B0604020202020204" pitchFamily="34" charset="0"/>
              <a:buChar char="•"/>
            </a:pPr>
            <a:r>
              <a:rPr lang="en-US" sz="1400" dirty="0"/>
              <a:t>Dropping students ON CENSUS DATE will result in the student receiving a “W”. </a:t>
            </a:r>
          </a:p>
          <a:p>
            <a:pPr marL="285750" indent="-285750">
              <a:buFont typeface="Arial" panose="020B0604020202020204" pitchFamily="34" charset="0"/>
              <a:buChar char="•"/>
            </a:pPr>
            <a:r>
              <a:rPr lang="en-US" sz="1400" dirty="0"/>
              <a:t>You will need to drop and confirm your census roster THE DAY BEFORE your census date in order to not award a “W”. </a:t>
            </a:r>
          </a:p>
          <a:p>
            <a:pPr marL="285750" indent="-285750">
              <a:buFont typeface="Arial" panose="020B0604020202020204" pitchFamily="34" charset="0"/>
              <a:buChar char="•"/>
            </a:pPr>
            <a:r>
              <a:rPr lang="en-US" sz="1400" dirty="0"/>
              <a:t>If you need to drop a student on your actual census date, please contact Admissions at 7741. </a:t>
            </a:r>
          </a:p>
          <a:p>
            <a:pPr marL="285750" indent="-285750">
              <a:buFont typeface="Arial" panose="020B0604020202020204" pitchFamily="34" charset="0"/>
              <a:buChar char="•"/>
            </a:pPr>
            <a:r>
              <a:rPr lang="en-US" sz="1400" dirty="0"/>
              <a:t>You must submit your roster regardless if you are dropping students. </a:t>
            </a:r>
          </a:p>
          <a:p>
            <a:pPr marL="285750" indent="-285750">
              <a:buFont typeface="Arial" panose="020B0604020202020204" pitchFamily="34" charset="0"/>
              <a:buChar char="•"/>
            </a:pPr>
            <a:r>
              <a:rPr lang="en-US" sz="1400" dirty="0"/>
              <a:t>The day you drop the student is the date that will show as the dropped date. </a:t>
            </a:r>
          </a:p>
          <a:p>
            <a:pPr marL="285750" indent="-285750">
              <a:buFont typeface="Arial" panose="020B0604020202020204" pitchFamily="34" charset="0"/>
              <a:buChar char="•"/>
            </a:pPr>
            <a:r>
              <a:rPr lang="en-US" sz="1400" dirty="0"/>
              <a:t>Please complete your census rosters online. Paper rosters are used as a last resort and are very time consuming. </a:t>
            </a:r>
          </a:p>
          <a:p>
            <a:endParaRPr lang="en-US" sz="1400" dirty="0"/>
          </a:p>
          <a:p>
            <a:r>
              <a:rPr lang="en-US" sz="1400" u="sng" dirty="0"/>
              <a:t>Drop for Non-Payment</a:t>
            </a:r>
            <a:r>
              <a:rPr lang="en-US" sz="1400" dirty="0"/>
              <a:t>:</a:t>
            </a:r>
          </a:p>
          <a:p>
            <a:pPr marL="285750" indent="-285750">
              <a:buFont typeface="Arial" panose="020B0604020202020204" pitchFamily="34" charset="0"/>
              <a:buChar char="•"/>
            </a:pPr>
            <a:r>
              <a:rPr lang="en-US" sz="1400" dirty="0"/>
              <a:t>If a student contacts you after being dropped for non-payment, please refer them to Admissions at 7741 or directly to me at 7870. </a:t>
            </a:r>
          </a:p>
          <a:p>
            <a:endParaRPr lang="en-US" sz="1400" dirty="0"/>
          </a:p>
          <a:p>
            <a:r>
              <a:rPr lang="en-US" sz="1400" u="sng" dirty="0"/>
              <a:t>Excused Withdrawal Regulations</a:t>
            </a:r>
            <a:r>
              <a:rPr lang="en-US" sz="1400" dirty="0"/>
              <a:t>:</a:t>
            </a:r>
          </a:p>
          <a:p>
            <a:pPr marL="285750" indent="-285750">
              <a:buFont typeface="Arial" panose="020B0604020202020204" pitchFamily="34" charset="0"/>
              <a:buChar char="•"/>
            </a:pPr>
            <a:r>
              <a:rPr lang="en-US" sz="1400" dirty="0"/>
              <a:t>Petitioning to withdraw after the final deadline will result in an EW in all situations that are approved, there is no longer an option to receive a “W” after the final deadline. </a:t>
            </a:r>
          </a:p>
          <a:p>
            <a:pPr marL="285750" indent="-285750">
              <a:buFont typeface="Arial" panose="020B0604020202020204" pitchFamily="34" charset="0"/>
              <a:buChar char="•"/>
            </a:pPr>
            <a:r>
              <a:rPr lang="en-US" sz="1400" dirty="0"/>
              <a:t>New procedure allows excused withdrawals to “students in extenuating circumstances at any time, upon petition of the student or their representative”. </a:t>
            </a:r>
          </a:p>
          <a:p>
            <a:pPr marL="285750" indent="-285750">
              <a:buFont typeface="Arial" panose="020B0604020202020204" pitchFamily="34" charset="0"/>
              <a:buChar char="•"/>
            </a:pPr>
            <a:r>
              <a:rPr lang="en-US" sz="1400" dirty="0"/>
              <a:t>The acceptable reasons for an EW have changed to “extenuating circumstances” defined as “cases of accidents, illnesses, or other circumstances beyond the control of the student”.</a:t>
            </a:r>
          </a:p>
          <a:p>
            <a:pPr marL="285750" indent="-285750">
              <a:buFont typeface="Arial" panose="020B0604020202020204" pitchFamily="34" charset="0"/>
              <a:buChar char="•"/>
            </a:pPr>
            <a:r>
              <a:rPr lang="en-US" sz="1400" dirty="0"/>
              <a:t>“Consultation with the appropriate faculty” in no longer required of a student or their representative when petitioning. New procedures provide that students “withdraw from a course by notifying the college registrar and that the registrar shall inform appropriate college district personnel, including faculty”. </a:t>
            </a:r>
          </a:p>
          <a:p>
            <a:pPr marL="285750" indent="-285750">
              <a:buFont typeface="Arial" panose="020B0604020202020204" pitchFamily="34" charset="0"/>
              <a:buChar char="•"/>
            </a:pPr>
            <a:r>
              <a:rPr lang="en-US" sz="1400" dirty="0"/>
              <a:t>“Students shall not be denied an excused withdrawal due to a college’s inability to respond to the petition or to provide sufficient assistance to mitigate the student’s circumstances”. </a:t>
            </a:r>
          </a:p>
          <a:p>
            <a:pPr marL="285750" indent="-285750">
              <a:buFont typeface="Arial" panose="020B0604020202020204" pitchFamily="34" charset="0"/>
              <a:buChar char="•"/>
            </a:pPr>
            <a:r>
              <a:rPr lang="en-US" sz="1400" dirty="0"/>
              <a:t>We need you to loop us in so that we can “proactively engage with the student or their representative to identify available college support services that may mitigate the extenuating circumstances and prevent withdrawal”.</a:t>
            </a:r>
          </a:p>
          <a:p>
            <a:pPr marL="285750" indent="-285750">
              <a:buFont typeface="Arial" panose="020B0604020202020204" pitchFamily="34" charset="0"/>
              <a:buChar char="•"/>
            </a:pPr>
            <a:endParaRPr lang="en-US" sz="1400" dirty="0"/>
          </a:p>
          <a:p>
            <a:r>
              <a:rPr lang="en-US" sz="1400" u="sng" dirty="0"/>
              <a:t>Pass/No-Pass</a:t>
            </a:r>
            <a:r>
              <a:rPr lang="en-US" sz="1400" dirty="0"/>
              <a:t>:</a:t>
            </a:r>
          </a:p>
          <a:p>
            <a:pPr marL="285750" indent="-285750">
              <a:buFont typeface="Arial" panose="020B0604020202020204" pitchFamily="34" charset="0"/>
              <a:buChar char="•"/>
            </a:pPr>
            <a:r>
              <a:rPr lang="en-US" sz="1400" dirty="0"/>
              <a:t>Students can elect for pass-no pass grading “until the last day of instruction, as established and published by the districts”. Previous language stipulated “on registration, or no later than the end of the first 30 percent of the term”. </a:t>
            </a:r>
          </a:p>
          <a:p>
            <a:endParaRPr lang="en-US" sz="1400" dirty="0"/>
          </a:p>
        </p:txBody>
      </p:sp>
      <p:sp>
        <p:nvSpPr>
          <p:cNvPr id="3" name="TextBox 2">
            <a:extLst>
              <a:ext uri="{FF2B5EF4-FFF2-40B4-BE49-F238E27FC236}">
                <a16:creationId xmlns:a16="http://schemas.microsoft.com/office/drawing/2014/main" id="{E4FDCAB6-02FF-8208-8A17-88162D9DF9CC}"/>
              </a:ext>
            </a:extLst>
          </p:cNvPr>
          <p:cNvSpPr txBox="1"/>
          <p:nvPr/>
        </p:nvSpPr>
        <p:spPr>
          <a:xfrm>
            <a:off x="0" y="-69368"/>
            <a:ext cx="12191999" cy="923330"/>
          </a:xfrm>
          <a:prstGeom prst="rect">
            <a:avLst/>
          </a:prstGeom>
          <a:noFill/>
        </p:spPr>
        <p:txBody>
          <a:bodyPr wrap="square" rtlCol="0">
            <a:spAutoFit/>
          </a:bodyPr>
          <a:lstStyle/>
          <a:p>
            <a:pPr algn="ctr"/>
            <a:r>
              <a:rPr lang="en-US" sz="5400" dirty="0">
                <a:latin typeface="+mj-lt"/>
              </a:rPr>
              <a:t>REMINDERS/UPDATES</a:t>
            </a:r>
          </a:p>
        </p:txBody>
      </p:sp>
    </p:spTree>
    <p:extLst>
      <p:ext uri="{BB962C8B-B14F-4D97-AF65-F5344CB8AC3E}">
        <p14:creationId xmlns:p14="http://schemas.microsoft.com/office/powerpoint/2010/main" val="544579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aturation sat="66000"/>
                    </a14:imgEffect>
                  </a14:imgLayer>
                </a14:imgProps>
              </a:ext>
            </a:extLst>
          </a:blip>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38A61D-E015-4434-8113-40CBC831CC01}"/>
              </a:ext>
            </a:extLst>
          </p:cNvPr>
          <p:cNvSpPr>
            <a:spLocks noGrp="1"/>
          </p:cNvSpPr>
          <p:nvPr>
            <p:ph type="body" idx="1"/>
          </p:nvPr>
        </p:nvSpPr>
        <p:spPr>
          <a:xfrm>
            <a:off x="2698156" y="1474237"/>
            <a:ext cx="6528018" cy="2925664"/>
          </a:xfrm>
        </p:spPr>
        <p:txBody>
          <a:bodyPr vert="horz" lIns="91440" tIns="45720" rIns="91440" bIns="45720" rtlCol="0" anchor="t">
            <a:normAutofit/>
          </a:bodyPr>
          <a:lstStyle/>
          <a:p>
            <a:endParaRPr lang="en-US" sz="2100" dirty="0"/>
          </a:p>
        </p:txBody>
      </p:sp>
      <p:pic>
        <p:nvPicPr>
          <p:cNvPr id="8" name="Picture 7" descr="Magnifying glass and question mark">
            <a:extLst>
              <a:ext uri="{FF2B5EF4-FFF2-40B4-BE49-F238E27FC236}">
                <a16:creationId xmlns:a16="http://schemas.microsoft.com/office/drawing/2014/main" id="{E469EC7A-7FF1-5DF3-BCA2-F1802D263B02}"/>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0" y="-185505"/>
            <a:ext cx="12192000" cy="6857677"/>
          </a:xfrm>
          <a:prstGeom prst="rect">
            <a:avLst/>
          </a:prstGeom>
          <a:noFill/>
        </p:spPr>
      </p:pic>
    </p:spTree>
    <p:extLst>
      <p:ext uri="{BB962C8B-B14F-4D97-AF65-F5344CB8AC3E}">
        <p14:creationId xmlns:p14="http://schemas.microsoft.com/office/powerpoint/2010/main" val="96844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7563" y="1375793"/>
            <a:ext cx="7130642" cy="1426129"/>
          </a:xfrm>
        </p:spPr>
        <p:txBody>
          <a:bodyPr>
            <a:noAutofit/>
          </a:bodyPr>
          <a:lstStyle/>
          <a:p>
            <a:r>
              <a:rPr lang="en-US" sz="5000" dirty="0"/>
              <a:t/>
            </a:r>
            <a:br>
              <a:rPr lang="en-US" sz="5000" dirty="0"/>
            </a:br>
            <a:r>
              <a:rPr lang="en-US" sz="5000" dirty="0"/>
              <a:t/>
            </a:r>
            <a:br>
              <a:rPr lang="en-US" sz="5000" dirty="0"/>
            </a:br>
            <a:r>
              <a:rPr lang="en-US" sz="5000" dirty="0"/>
              <a:t/>
            </a:r>
            <a:br>
              <a:rPr lang="en-US" sz="5000" dirty="0"/>
            </a:br>
            <a:r>
              <a:rPr lang="en-US" sz="3200" b="1" dirty="0"/>
              <a:t>Dean of Student </a:t>
            </a:r>
            <a:br>
              <a:rPr lang="en-US" sz="3200" b="1" dirty="0"/>
            </a:br>
            <a:r>
              <a:rPr lang="en-US" sz="3200" b="1" dirty="0"/>
              <a:t>services office</a:t>
            </a:r>
            <a:endParaRPr lang="en-US" sz="3200" dirty="0"/>
          </a:p>
        </p:txBody>
      </p:sp>
      <p:sp>
        <p:nvSpPr>
          <p:cNvPr id="5" name="Subtitle 4"/>
          <p:cNvSpPr>
            <a:spLocks noGrp="1"/>
          </p:cNvSpPr>
          <p:nvPr>
            <p:ph type="subTitle" idx="1"/>
          </p:nvPr>
        </p:nvSpPr>
        <p:spPr>
          <a:xfrm>
            <a:off x="1524000" y="4663440"/>
            <a:ext cx="9144000" cy="1787236"/>
          </a:xfrm>
        </p:spPr>
        <p:txBody>
          <a:bodyPr>
            <a:normAutofit/>
          </a:bodyPr>
          <a:lstStyle/>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91" y="904685"/>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1912777" y="5066708"/>
            <a:ext cx="8201608" cy="830997"/>
          </a:xfrm>
          <a:prstGeom prst="rect">
            <a:avLst/>
          </a:prstGeom>
          <a:noFill/>
        </p:spPr>
        <p:txBody>
          <a:bodyPr wrap="square" rtlCol="0">
            <a:spAutoFit/>
          </a:bodyPr>
          <a:lstStyle/>
          <a:p>
            <a:r>
              <a:rPr lang="en-US" sz="2400" dirty="0">
                <a:solidFill>
                  <a:schemeClr val="tx1"/>
                </a:solidFill>
              </a:rPr>
              <a:t>Cecilia Alvarado</a:t>
            </a:r>
          </a:p>
          <a:p>
            <a:r>
              <a:rPr lang="en-US" sz="2400" dirty="0"/>
              <a:t>Dean of Student Services</a:t>
            </a:r>
            <a:endParaRPr lang="en-US" sz="2400" dirty="0">
              <a:solidFill>
                <a:schemeClr val="tx1"/>
              </a:solidFill>
            </a:endParaRPr>
          </a:p>
        </p:txBody>
      </p:sp>
    </p:spTree>
    <p:extLst>
      <p:ext uri="{BB962C8B-B14F-4D97-AF65-F5344CB8AC3E}">
        <p14:creationId xmlns:p14="http://schemas.microsoft.com/office/powerpoint/2010/main" val="700267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7D36-C8AB-888C-BD15-760525FC9173}"/>
              </a:ext>
            </a:extLst>
          </p:cNvPr>
          <p:cNvSpPr>
            <a:spLocks noGrp="1"/>
          </p:cNvSpPr>
          <p:nvPr>
            <p:ph type="title"/>
          </p:nvPr>
        </p:nvSpPr>
        <p:spPr>
          <a:xfrm>
            <a:off x="801099" y="1396289"/>
            <a:ext cx="4906281" cy="1325563"/>
          </a:xfrm>
        </p:spPr>
        <p:txBody>
          <a:bodyPr>
            <a:normAutofit/>
          </a:bodyPr>
          <a:lstStyle/>
          <a:p>
            <a:r>
              <a:rPr lang="en-US" dirty="0"/>
              <a:t>Counseling &amp; Retention</a:t>
            </a:r>
          </a:p>
        </p:txBody>
      </p:sp>
      <p:sp>
        <p:nvSpPr>
          <p:cNvPr id="18" name="Content Placeholder 8">
            <a:extLst>
              <a:ext uri="{FF2B5EF4-FFF2-40B4-BE49-F238E27FC236}">
                <a16:creationId xmlns:a16="http://schemas.microsoft.com/office/drawing/2014/main" id="{8E221BE8-9E7A-A222-5615-60C269E6D828}"/>
              </a:ext>
            </a:extLst>
          </p:cNvPr>
          <p:cNvSpPr>
            <a:spLocks noGrp="1"/>
          </p:cNvSpPr>
          <p:nvPr>
            <p:ph idx="1"/>
          </p:nvPr>
        </p:nvSpPr>
        <p:spPr>
          <a:xfrm>
            <a:off x="805543" y="2625213"/>
            <a:ext cx="5006336" cy="3962399"/>
          </a:xfrm>
        </p:spPr>
        <p:txBody>
          <a:bodyPr anchor="t">
            <a:normAutofit/>
          </a:bodyPr>
          <a:lstStyle/>
          <a:p>
            <a:endParaRPr lang="en-US" sz="1100" dirty="0"/>
          </a:p>
          <a:p>
            <a:pPr marL="0" indent="0">
              <a:buNone/>
            </a:pPr>
            <a:r>
              <a:rPr lang="en-US" sz="1400" dirty="0"/>
              <a:t>Fall 2022:</a:t>
            </a:r>
          </a:p>
          <a:p>
            <a:pPr marL="0" indent="0">
              <a:buNone/>
            </a:pPr>
            <a:r>
              <a:rPr lang="en-US" sz="1400" dirty="0"/>
              <a:t>       Counseling  Campaign that includes:</a:t>
            </a:r>
          </a:p>
          <a:p>
            <a:pPr lvl="1"/>
            <a:r>
              <a:rPr lang="en-US" sz="1400" dirty="0"/>
              <a:t> Ed Plan are at over 95% complete</a:t>
            </a:r>
          </a:p>
          <a:p>
            <a:pPr lvl="1"/>
            <a:r>
              <a:rPr lang="en-US" sz="1400" dirty="0"/>
              <a:t>Student Milestone are one counseling appointment per semester.</a:t>
            </a:r>
          </a:p>
          <a:p>
            <a:pPr lvl="1"/>
            <a:r>
              <a:rPr lang="en-US" sz="1400" dirty="0"/>
              <a:t>“ I got a plan t shirt and a TC resources binder”</a:t>
            </a:r>
          </a:p>
          <a:p>
            <a:pPr lvl="1"/>
            <a:r>
              <a:rPr lang="en-US" sz="1400" dirty="0"/>
              <a:t>Every students receives a follow up phone call and email</a:t>
            </a:r>
          </a:p>
          <a:p>
            <a:pPr lvl="1"/>
            <a:r>
              <a:rPr lang="en-US" sz="1400" dirty="0"/>
              <a:t>Every students received a “ please register for your class” reminder”</a:t>
            </a:r>
          </a:p>
          <a:p>
            <a:pPr marL="0" indent="0">
              <a:buNone/>
            </a:pPr>
            <a:r>
              <a:rPr lang="en-US" sz="1400" dirty="0"/>
              <a:t>Spring 2023</a:t>
            </a:r>
          </a:p>
          <a:p>
            <a:pPr lvl="1"/>
            <a:r>
              <a:rPr lang="en-US" sz="1400" dirty="0"/>
              <a:t>Continue with the Counseling Campaign</a:t>
            </a:r>
          </a:p>
          <a:p>
            <a:pPr lvl="1"/>
            <a:r>
              <a:rPr lang="en-US" sz="1400" dirty="0"/>
              <a:t> Add April and May High School Cougar Days  that include an ed plan and registration in one day.</a:t>
            </a:r>
          </a:p>
          <a:p>
            <a:endParaRPr lang="en-US" sz="1100" dirty="0"/>
          </a:p>
        </p:txBody>
      </p:sp>
      <p:pic>
        <p:nvPicPr>
          <p:cNvPr id="5" name="Content Placeholder 4" descr="A picture containing text&#10;&#10;Description automatically generated">
            <a:extLst>
              <a:ext uri="{FF2B5EF4-FFF2-40B4-BE49-F238E27FC236}">
                <a16:creationId xmlns:a16="http://schemas.microsoft.com/office/drawing/2014/main" id="{0ECB7540-34AA-3216-BFBE-9B0CEB13BB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35"/>
          <a:stretch/>
        </p:blipFill>
        <p:spPr>
          <a:xfrm rot="5400000">
            <a:off x="7444316" y="942164"/>
            <a:ext cx="4818592" cy="3507878"/>
          </a:xfrm>
          <a:prstGeom prst="rect">
            <a:avLst/>
          </a:prstGeom>
        </p:spPr>
      </p:pic>
    </p:spTree>
    <p:extLst>
      <p:ext uri="{BB962C8B-B14F-4D97-AF65-F5344CB8AC3E}">
        <p14:creationId xmlns:p14="http://schemas.microsoft.com/office/powerpoint/2010/main" val="586964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387E-67EA-7AFF-1C04-CC64A9419DCB}"/>
              </a:ext>
            </a:extLst>
          </p:cNvPr>
          <p:cNvSpPr>
            <a:spLocks noGrp="1"/>
          </p:cNvSpPr>
          <p:nvPr>
            <p:ph type="ctrTitle"/>
          </p:nvPr>
        </p:nvSpPr>
        <p:spPr>
          <a:xfrm>
            <a:off x="6746627" y="539886"/>
            <a:ext cx="4645250" cy="2889114"/>
          </a:xfrm>
        </p:spPr>
        <p:txBody>
          <a:bodyPr anchor="b">
            <a:normAutofit/>
          </a:bodyPr>
          <a:lstStyle/>
          <a:p>
            <a:pPr algn="l"/>
            <a:r>
              <a:rPr lang="en-US" sz="4700"/>
              <a:t>New: Building </a:t>
            </a:r>
            <a:r>
              <a:rPr lang="en-US" sz="4700" dirty="0"/>
              <a:t>Community &amp; Celebrate the Student Week</a:t>
            </a:r>
          </a:p>
        </p:txBody>
      </p:sp>
      <p:sp>
        <p:nvSpPr>
          <p:cNvPr id="3" name="Subtitle 2">
            <a:extLst>
              <a:ext uri="{FF2B5EF4-FFF2-40B4-BE49-F238E27FC236}">
                <a16:creationId xmlns:a16="http://schemas.microsoft.com/office/drawing/2014/main" id="{A68D2262-B74E-8F01-C9AC-80F3D11B5136}"/>
              </a:ext>
            </a:extLst>
          </p:cNvPr>
          <p:cNvSpPr>
            <a:spLocks noGrp="1"/>
          </p:cNvSpPr>
          <p:nvPr>
            <p:ph type="subTitle" idx="1"/>
          </p:nvPr>
        </p:nvSpPr>
        <p:spPr>
          <a:xfrm>
            <a:off x="6746627" y="3942735"/>
            <a:ext cx="4645250" cy="2772697"/>
          </a:xfrm>
        </p:spPr>
        <p:txBody>
          <a:bodyPr anchor="t">
            <a:noAutofit/>
          </a:bodyPr>
          <a:lstStyle/>
          <a:p>
            <a:pPr algn="l"/>
            <a:r>
              <a:rPr lang="en-US" sz="1800" dirty="0"/>
              <a:t>Student Services hosted:</a:t>
            </a:r>
          </a:p>
          <a:p>
            <a:pPr marL="171450" indent="-171450" algn="l">
              <a:buFont typeface="Arial" panose="020B0604020202020204" pitchFamily="34" charset="0"/>
              <a:buChar char="•"/>
            </a:pPr>
            <a:r>
              <a:rPr lang="en-US" sz="1800" dirty="0"/>
              <a:t> TC open house that included a resource fair, food, </a:t>
            </a:r>
            <a:r>
              <a:rPr lang="en-US" sz="1800" dirty="0" err="1"/>
              <a:t>Cougie</a:t>
            </a:r>
            <a:r>
              <a:rPr lang="en-US" sz="1800" dirty="0"/>
              <a:t>, free t-shirts</a:t>
            </a:r>
          </a:p>
          <a:p>
            <a:pPr marL="171450" indent="-171450" algn="l">
              <a:buFont typeface="Arial" panose="020B0604020202020204" pitchFamily="34" charset="0"/>
              <a:buChar char="•"/>
            </a:pPr>
            <a:r>
              <a:rPr lang="en-US" sz="1800" dirty="0"/>
              <a:t> hosted a donut day for student workers  to show appreciation for their hard</a:t>
            </a:r>
          </a:p>
          <a:p>
            <a:pPr marL="171450" indent="-171450" algn="l">
              <a:buFont typeface="Arial" panose="020B0604020202020204" pitchFamily="34" charset="0"/>
              <a:buChar char="•"/>
            </a:pPr>
            <a:r>
              <a:rPr lang="en-US" sz="1800" dirty="0"/>
              <a:t>supported a student Lunch with the president. </a:t>
            </a:r>
          </a:p>
          <a:p>
            <a:pPr marL="171450" indent="-171450" algn="l">
              <a:buFont typeface="Arial" panose="020B0604020202020204" pitchFamily="34" charset="0"/>
              <a:buChar char="•"/>
            </a:pPr>
            <a:r>
              <a:rPr lang="en-US" sz="1800" dirty="0"/>
              <a:t>Promoted a “Celebrate the Student Week”</a:t>
            </a:r>
          </a:p>
        </p:txBody>
      </p:sp>
      <p:pic>
        <p:nvPicPr>
          <p:cNvPr id="5" name="Picture 4" descr="A group of people wearing clothing&#10;&#10;Description automatically generated with medium confidence">
            <a:extLst>
              <a:ext uri="{FF2B5EF4-FFF2-40B4-BE49-F238E27FC236}">
                <a16:creationId xmlns:a16="http://schemas.microsoft.com/office/drawing/2014/main" id="{4C0A95BE-FE4E-0CA7-BD8A-22B3E03A884F}"/>
              </a:ext>
            </a:extLst>
          </p:cNvPr>
          <p:cNvPicPr>
            <a:picLocks noChangeAspect="1"/>
          </p:cNvPicPr>
          <p:nvPr/>
        </p:nvPicPr>
        <p:blipFill rotWithShape="1">
          <a:blip r:embed="rId2">
            <a:extLst>
              <a:ext uri="{28A0092B-C50C-407E-A947-70E740481C1C}">
                <a14:useLocalDpi xmlns:a14="http://schemas.microsoft.com/office/drawing/2010/main" val="0"/>
              </a:ext>
            </a:extLst>
          </a:blip>
          <a:srcRect t="11203" r="-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1602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10;&#10;Description automatically generated with medium confidence">
            <a:extLst>
              <a:ext uri="{FF2B5EF4-FFF2-40B4-BE49-F238E27FC236}">
                <a16:creationId xmlns:a16="http://schemas.microsoft.com/office/drawing/2014/main" id="{E3AFF79A-BF63-B8E1-4818-90B954BC0B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891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picture containing text">
            <a:extLst>
              <a:ext uri="{FF2B5EF4-FFF2-40B4-BE49-F238E27FC236}">
                <a16:creationId xmlns:a16="http://schemas.microsoft.com/office/drawing/2014/main" id="{EE8DA9F5-A159-364B-FD84-FEE60CFCA9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571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sp>
        <p:nvSpPr>
          <p:cNvPr id="11" name="TextBox 10">
            <a:extLst>
              <a:ext uri="{FF2B5EF4-FFF2-40B4-BE49-F238E27FC236}">
                <a16:creationId xmlns:a16="http://schemas.microsoft.com/office/drawing/2014/main" id="{E458BFA3-43C6-C07A-C572-1C81BACA7216}"/>
              </a:ext>
            </a:extLst>
          </p:cNvPr>
          <p:cNvSpPr txBox="1"/>
          <p:nvPr/>
        </p:nvSpPr>
        <p:spPr>
          <a:xfrm>
            <a:off x="448056" y="2258568"/>
            <a:ext cx="2807208" cy="3922776"/>
          </a:xfrm>
          <a:prstGeom prst="rect">
            <a:avLst/>
          </a:prstGeom>
        </p:spPr>
        <p:txBody>
          <a:bodyPr vert="horz" lIns="91440" tIns="45720" rIns="91440" bIns="45720" rtlCol="0">
            <a:normAutofit/>
          </a:bodyPr>
          <a:lstStyle/>
          <a:p>
            <a:pPr>
              <a:lnSpc>
                <a:spcPct val="90000"/>
              </a:lnSpc>
              <a:spcAft>
                <a:spcPts val="600"/>
              </a:spcAft>
            </a:pPr>
            <a:r>
              <a:rPr lang="en-US" sz="1700" dirty="0"/>
              <a:t>Fall 2023 Outreach:</a:t>
            </a:r>
          </a:p>
          <a:p>
            <a:pPr indent="-228600">
              <a:lnSpc>
                <a:spcPct val="90000"/>
              </a:lnSpc>
              <a:spcAft>
                <a:spcPts val="600"/>
              </a:spcAft>
              <a:buFont typeface="Arial" panose="020B0604020202020204" pitchFamily="34" charset="0"/>
              <a:buChar char="•"/>
            </a:pPr>
            <a:r>
              <a:rPr lang="en-US" sz="1700" dirty="0"/>
              <a:t>Hire a full time Outreach Director</a:t>
            </a:r>
          </a:p>
          <a:p>
            <a:pPr indent="-228600">
              <a:lnSpc>
                <a:spcPct val="90000"/>
              </a:lnSpc>
              <a:spcAft>
                <a:spcPts val="600"/>
              </a:spcAft>
              <a:buFont typeface="Arial" panose="020B0604020202020204" pitchFamily="34" charset="0"/>
              <a:buChar char="•"/>
            </a:pPr>
            <a:r>
              <a:rPr lang="en-US" sz="1700" dirty="0"/>
              <a:t>Host TC application workshops at local high schools in early Spring.</a:t>
            </a:r>
          </a:p>
          <a:p>
            <a:pPr indent="-228600">
              <a:lnSpc>
                <a:spcPct val="90000"/>
              </a:lnSpc>
              <a:spcAft>
                <a:spcPts val="600"/>
              </a:spcAft>
              <a:buFont typeface="Arial" panose="020B0604020202020204" pitchFamily="34" charset="0"/>
              <a:buChar char="•"/>
            </a:pPr>
            <a:r>
              <a:rPr lang="en-US" sz="1700" dirty="0"/>
              <a:t>Coordinate Cougar Days to be held at TC or at a H.S in late Spring.</a:t>
            </a:r>
          </a:p>
        </p:txBody>
      </p:sp>
      <p:pic>
        <p:nvPicPr>
          <p:cNvPr id="7" name="Picture 6" descr="A group of people posing for a photo&#10;&#10;Description automatically generated">
            <a:extLst>
              <a:ext uri="{FF2B5EF4-FFF2-40B4-BE49-F238E27FC236}">
                <a16:creationId xmlns:a16="http://schemas.microsoft.com/office/drawing/2014/main" id="{61B1CF77-A7E0-DD5D-85FE-FF7385BB5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327"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91411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99410" y="1545847"/>
            <a:ext cx="7130642" cy="1426129"/>
          </a:xfrm>
        </p:spPr>
        <p:txBody>
          <a:bodyPr>
            <a:noAutofit/>
          </a:bodyPr>
          <a:lstStyle/>
          <a:p>
            <a:r>
              <a:rPr lang="en-US" sz="5000" dirty="0"/>
              <a:t/>
            </a:r>
            <a:br>
              <a:rPr lang="en-US" sz="5000" dirty="0"/>
            </a:br>
            <a:r>
              <a:rPr lang="en-US" sz="5000" dirty="0"/>
              <a:t/>
            </a:r>
            <a:br>
              <a:rPr lang="en-US" sz="5000" dirty="0"/>
            </a:br>
            <a:r>
              <a:rPr lang="en-US" sz="5000" dirty="0"/>
              <a:t/>
            </a:r>
            <a:br>
              <a:rPr lang="en-US" sz="5000" dirty="0"/>
            </a:br>
            <a:r>
              <a:rPr lang="en-US" sz="3600" b="1" dirty="0"/>
              <a:t>FINANCIAL AID &amp; SCHOLARSHIPS</a:t>
            </a:r>
            <a:endParaRPr lang="en-US" sz="3600" dirty="0"/>
          </a:p>
        </p:txBody>
      </p:sp>
      <p:sp>
        <p:nvSpPr>
          <p:cNvPr id="5" name="Subtitle 4"/>
          <p:cNvSpPr>
            <a:spLocks noGrp="1"/>
          </p:cNvSpPr>
          <p:nvPr>
            <p:ph type="subTitle" idx="1"/>
          </p:nvPr>
        </p:nvSpPr>
        <p:spPr>
          <a:xfrm>
            <a:off x="1524000" y="4663440"/>
            <a:ext cx="9144000" cy="1787236"/>
          </a:xfrm>
        </p:spPr>
        <p:txBody>
          <a:bodyPr>
            <a:normAutofit/>
          </a:bodyPr>
          <a:lstStyle/>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052" y="885444"/>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2099388" y="5141559"/>
            <a:ext cx="10092611" cy="830997"/>
          </a:xfrm>
          <a:prstGeom prst="rect">
            <a:avLst/>
          </a:prstGeom>
          <a:noFill/>
        </p:spPr>
        <p:txBody>
          <a:bodyPr wrap="square" rtlCol="0">
            <a:spAutoFit/>
          </a:bodyPr>
          <a:lstStyle/>
          <a:p>
            <a:r>
              <a:rPr lang="en-US" sz="2400" dirty="0">
                <a:solidFill>
                  <a:schemeClr val="tx1"/>
                </a:solidFill>
              </a:rPr>
              <a:t>Barbara Amerio</a:t>
            </a:r>
          </a:p>
          <a:p>
            <a:r>
              <a:rPr lang="en-US" sz="2400" dirty="0">
                <a:solidFill>
                  <a:schemeClr val="tx1"/>
                </a:solidFill>
              </a:rPr>
              <a:t>Director of Financial </a:t>
            </a:r>
            <a:r>
              <a:rPr lang="en-US" sz="2400" dirty="0"/>
              <a:t>A</a:t>
            </a:r>
            <a:r>
              <a:rPr lang="en-US" sz="2400" dirty="0">
                <a:solidFill>
                  <a:schemeClr val="tx1"/>
                </a:solidFill>
              </a:rPr>
              <a:t>id &amp; Scholarships</a:t>
            </a:r>
          </a:p>
        </p:txBody>
      </p:sp>
    </p:spTree>
    <p:extLst>
      <p:ext uri="{BB962C8B-B14F-4D97-AF65-F5344CB8AC3E}">
        <p14:creationId xmlns:p14="http://schemas.microsoft.com/office/powerpoint/2010/main" val="74158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99410" y="1545847"/>
            <a:ext cx="7130642" cy="1426129"/>
          </a:xfrm>
        </p:spPr>
        <p:txBody>
          <a:bodyPr>
            <a:noAutofit/>
          </a:bodyPr>
          <a:lstStyle/>
          <a:p>
            <a:r>
              <a:rPr lang="en-US" sz="5000" dirty="0"/>
              <a:t/>
            </a:r>
            <a:br>
              <a:rPr lang="en-US" sz="5000" dirty="0"/>
            </a:br>
            <a:r>
              <a:rPr lang="en-US" sz="5000" dirty="0"/>
              <a:t/>
            </a:r>
            <a:br>
              <a:rPr lang="en-US" sz="5000" dirty="0"/>
            </a:br>
            <a:r>
              <a:rPr lang="en-US" sz="5000" dirty="0"/>
              <a:t/>
            </a:r>
            <a:br>
              <a:rPr lang="en-US" sz="5000" dirty="0"/>
            </a:br>
            <a:r>
              <a:rPr lang="en-US" sz="3600" b="1" dirty="0"/>
              <a:t>student Housing</a:t>
            </a:r>
            <a:endParaRPr lang="en-US" sz="3600" dirty="0"/>
          </a:p>
        </p:txBody>
      </p:sp>
      <p:sp>
        <p:nvSpPr>
          <p:cNvPr id="5" name="Subtitle 4"/>
          <p:cNvSpPr>
            <a:spLocks noGrp="1"/>
          </p:cNvSpPr>
          <p:nvPr>
            <p:ph type="subTitle" idx="1"/>
          </p:nvPr>
        </p:nvSpPr>
        <p:spPr>
          <a:xfrm>
            <a:off x="1524000" y="4663440"/>
            <a:ext cx="9144000" cy="1787236"/>
          </a:xfrm>
        </p:spPr>
        <p:txBody>
          <a:bodyPr>
            <a:normAutofit/>
          </a:bodyPr>
          <a:lstStyle/>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816" y="611924"/>
            <a:ext cx="3606864" cy="3205784"/>
          </a:xfrm>
          <a:prstGeom prst="rect">
            <a:avLst/>
          </a:prstGeom>
        </p:spPr>
      </p:pic>
      <p:sp>
        <p:nvSpPr>
          <p:cNvPr id="7" name="TextBox 6">
            <a:extLst>
              <a:ext uri="{FF2B5EF4-FFF2-40B4-BE49-F238E27FC236}">
                <a16:creationId xmlns:a16="http://schemas.microsoft.com/office/drawing/2014/main" id="{E06D17FF-05A1-4E85-BD9F-FA5286EC43FC}"/>
              </a:ext>
            </a:extLst>
          </p:cNvPr>
          <p:cNvSpPr txBox="1"/>
          <p:nvPr/>
        </p:nvSpPr>
        <p:spPr>
          <a:xfrm>
            <a:off x="2453951" y="5141559"/>
            <a:ext cx="9738048" cy="830997"/>
          </a:xfrm>
          <a:prstGeom prst="rect">
            <a:avLst/>
          </a:prstGeom>
          <a:noFill/>
        </p:spPr>
        <p:txBody>
          <a:bodyPr wrap="square" rtlCol="0">
            <a:spAutoFit/>
          </a:bodyPr>
          <a:lstStyle/>
          <a:p>
            <a:r>
              <a:rPr lang="en-US" sz="2400" dirty="0">
                <a:solidFill>
                  <a:schemeClr val="tx1"/>
                </a:solidFill>
              </a:rPr>
              <a:t>Angelo Cutrona</a:t>
            </a:r>
          </a:p>
          <a:p>
            <a:r>
              <a:rPr lang="en-US" sz="2400" dirty="0">
                <a:solidFill>
                  <a:schemeClr val="tx1"/>
                </a:solidFill>
              </a:rPr>
              <a:t>Dorm Supervisor</a:t>
            </a:r>
          </a:p>
        </p:txBody>
      </p:sp>
    </p:spTree>
    <p:extLst>
      <p:ext uri="{BB962C8B-B14F-4D97-AF65-F5344CB8AC3E}">
        <p14:creationId xmlns:p14="http://schemas.microsoft.com/office/powerpoint/2010/main" val="396739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F8D2-E93B-29A1-B4F9-D759F08EDCB9}"/>
              </a:ext>
            </a:extLst>
          </p:cNvPr>
          <p:cNvSpPr>
            <a:spLocks noGrp="1"/>
          </p:cNvSpPr>
          <p:nvPr>
            <p:ph type="title"/>
          </p:nvPr>
        </p:nvSpPr>
        <p:spPr>
          <a:xfrm>
            <a:off x="921491" y="531846"/>
            <a:ext cx="9720072" cy="954335"/>
          </a:xfrm>
        </p:spPr>
        <p:txBody>
          <a:bodyPr/>
          <a:lstStyle/>
          <a:p>
            <a:r>
              <a:rPr lang="en-US" dirty="0"/>
              <a:t>Spring updates</a:t>
            </a:r>
          </a:p>
        </p:txBody>
      </p:sp>
      <p:sp>
        <p:nvSpPr>
          <p:cNvPr id="3" name="Content Placeholder 2">
            <a:extLst>
              <a:ext uri="{FF2B5EF4-FFF2-40B4-BE49-F238E27FC236}">
                <a16:creationId xmlns:a16="http://schemas.microsoft.com/office/drawing/2014/main" id="{10A9A49F-C649-FFD3-128A-23212D37277D}"/>
              </a:ext>
            </a:extLst>
          </p:cNvPr>
          <p:cNvSpPr>
            <a:spLocks noGrp="1"/>
          </p:cNvSpPr>
          <p:nvPr>
            <p:ph idx="1"/>
          </p:nvPr>
        </p:nvSpPr>
        <p:spPr>
          <a:xfrm>
            <a:off x="921491" y="1324947"/>
            <a:ext cx="9720073" cy="5001207"/>
          </a:xfrm>
        </p:spPr>
        <p:txBody>
          <a:bodyPr>
            <a:normAutofit lnSpcReduction="10000"/>
          </a:bodyPr>
          <a:lstStyle/>
          <a:p>
            <a:r>
              <a:rPr lang="en-US" dirty="0"/>
              <a:t>Staff</a:t>
            </a:r>
          </a:p>
          <a:p>
            <a:pPr>
              <a:buFont typeface="Wingdings" panose="05000000000000000000" pitchFamily="2" charset="2"/>
              <a:buChar char="q"/>
            </a:pPr>
            <a:r>
              <a:rPr lang="en-US" dirty="0"/>
              <a:t> Angelo Cutrona, Dorm Supervisor</a:t>
            </a:r>
          </a:p>
          <a:p>
            <a:pPr>
              <a:buFont typeface="Wingdings" panose="05000000000000000000" pitchFamily="2" charset="2"/>
              <a:buChar char="q"/>
            </a:pPr>
            <a:r>
              <a:rPr lang="en-US" dirty="0"/>
              <a:t> John Delaney, On-Campus Resident Advisor for the Ash Dorms</a:t>
            </a:r>
          </a:p>
          <a:p>
            <a:pPr>
              <a:buFont typeface="Wingdings" panose="05000000000000000000" pitchFamily="2" charset="2"/>
              <a:buChar char="q"/>
            </a:pPr>
            <a:r>
              <a:rPr lang="en-US" dirty="0"/>
              <a:t> Steven </a:t>
            </a:r>
            <a:r>
              <a:rPr lang="en-US" dirty="0" err="1"/>
              <a:t>Bogden</a:t>
            </a:r>
            <a:r>
              <a:rPr lang="en-US" dirty="0"/>
              <a:t>, On-Campus Resident Advisor for the Cougar Dorms</a:t>
            </a:r>
          </a:p>
          <a:p>
            <a:r>
              <a:rPr lang="en-US" dirty="0"/>
              <a:t>Enrollment</a:t>
            </a:r>
          </a:p>
          <a:p>
            <a:pPr lvl="1">
              <a:buFont typeface="Courier New" panose="02070309020205020404" pitchFamily="49" charset="0"/>
              <a:buChar char="o"/>
            </a:pPr>
            <a:r>
              <a:rPr lang="en-US" dirty="0"/>
              <a:t> 30 students checked out of the dorms at the end of fall 2022</a:t>
            </a:r>
          </a:p>
          <a:p>
            <a:pPr lvl="1">
              <a:buFont typeface="Courier New" panose="02070309020205020404" pitchFamily="49" charset="0"/>
              <a:buChar char="o"/>
            </a:pPr>
            <a:r>
              <a:rPr lang="en-US" dirty="0"/>
              <a:t> 18 new spring applications</a:t>
            </a:r>
          </a:p>
          <a:p>
            <a:pPr lvl="1">
              <a:buFont typeface="Courier New" panose="02070309020205020404" pitchFamily="49" charset="0"/>
              <a:buChar char="o"/>
            </a:pPr>
            <a:r>
              <a:rPr lang="en-US" dirty="0"/>
              <a:t> 13 of the 18 have confirmed </a:t>
            </a:r>
          </a:p>
          <a:p>
            <a:pPr marL="128016" lvl="1" indent="0">
              <a:buNone/>
            </a:pPr>
            <a:endParaRPr lang="en-US" dirty="0"/>
          </a:p>
          <a:p>
            <a:pPr marL="128016" lvl="1" indent="0">
              <a:buNone/>
            </a:pPr>
            <a:r>
              <a:rPr lang="en-US" dirty="0"/>
              <a:t>*** No more covid rooms***</a:t>
            </a:r>
          </a:p>
          <a:p>
            <a:pPr marL="128016" lvl="1" indent="0">
              <a:buNone/>
            </a:pPr>
            <a:endParaRPr lang="en-US" dirty="0"/>
          </a:p>
          <a:p>
            <a:pPr marL="128016" lvl="1" indent="0">
              <a:buNone/>
            </a:pPr>
            <a:r>
              <a:rPr lang="en-US" dirty="0"/>
              <a:t>Space is available in the TIL dorms and Ash Dorms for students looking to live on campus or for emergency housing</a:t>
            </a:r>
          </a:p>
          <a:p>
            <a:pPr marL="128016" lvl="1" indent="0">
              <a:buNone/>
            </a:pPr>
            <a:r>
              <a:rPr lang="en-US" dirty="0"/>
              <a:t>		</a:t>
            </a:r>
          </a:p>
        </p:txBody>
      </p:sp>
    </p:spTree>
    <p:extLst>
      <p:ext uri="{BB962C8B-B14F-4D97-AF65-F5344CB8AC3E}">
        <p14:creationId xmlns:p14="http://schemas.microsoft.com/office/powerpoint/2010/main" val="35850060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docProps/app.xml><?xml version="1.0" encoding="utf-8"?>
<Properties xmlns="http://schemas.openxmlformats.org/officeDocument/2006/extended-properties" xmlns:vt="http://schemas.openxmlformats.org/officeDocument/2006/docPropsVTypes">
  <Template>Integral</Template>
  <TotalTime>1555</TotalTime>
  <Words>1725</Words>
  <Application>Microsoft Office PowerPoint</Application>
  <PresentationFormat>Widescreen</PresentationFormat>
  <Paragraphs>200</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Courier New</vt:lpstr>
      <vt:lpstr>Tw Cen MT</vt:lpstr>
      <vt:lpstr>Tw Cen MT Condensed</vt:lpstr>
      <vt:lpstr>Wingdings</vt:lpstr>
      <vt:lpstr>Wingdings 3</vt:lpstr>
      <vt:lpstr>Integral</vt:lpstr>
      <vt:lpstr>   STUDENT SERVICES UPDATES Spring 2023</vt:lpstr>
      <vt:lpstr>Student Services Organizational Changes</vt:lpstr>
      <vt:lpstr>   Dean of Student  services office</vt:lpstr>
      <vt:lpstr>Counseling &amp; Retention</vt:lpstr>
      <vt:lpstr>New: Building Community &amp; Celebrate the Student Week</vt:lpstr>
      <vt:lpstr>PowerPoint Presentation</vt:lpstr>
      <vt:lpstr>   FINANCIAL AID &amp; SCHOLARSHIPS</vt:lpstr>
      <vt:lpstr>   student Housing</vt:lpstr>
      <vt:lpstr>Spring updates</vt:lpstr>
      <vt:lpstr>How to get to the dorm application</vt:lpstr>
      <vt:lpstr>   STUDENT LIFE AND  BASIC NEEDS</vt:lpstr>
      <vt:lpstr>COUGAR SUPPORT CENTER</vt:lpstr>
      <vt:lpstr>PowerPoint Presentation</vt:lpstr>
      <vt:lpstr>Upcoming Events/Activities</vt:lpstr>
      <vt:lpstr> Athletics</vt:lpstr>
      <vt:lpstr>   Transition to Independent Living Program</vt:lpstr>
      <vt:lpstr>Transition to Independent Living</vt:lpstr>
      <vt:lpstr>TIL Cont’d</vt:lpstr>
      <vt:lpstr>   ADMISSIONS  AND RECORDS</vt:lpstr>
      <vt:lpstr>PowerPoint Presentation</vt:lpstr>
      <vt:lpstr>Who to contact when you need assistance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SERVICES  SPRING 2020 UPDATES</dc:title>
  <dc:creator>Windy Martinez</dc:creator>
  <cp:lastModifiedBy>Jeanene Robertson</cp:lastModifiedBy>
  <cp:revision>71</cp:revision>
  <dcterms:created xsi:type="dcterms:W3CDTF">2020-01-13T19:07:45Z</dcterms:created>
  <dcterms:modified xsi:type="dcterms:W3CDTF">2023-01-19T22:22:28Z</dcterms:modified>
</cp:coreProperties>
</file>