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2" r:id="rId3"/>
    <p:sldId id="396" r:id="rId4"/>
    <p:sldId id="305" r:id="rId5"/>
    <p:sldId id="400" r:id="rId6"/>
    <p:sldId id="304" r:id="rId7"/>
    <p:sldId id="401" r:id="rId8"/>
    <p:sldId id="397" r:id="rId9"/>
    <p:sldId id="398" r:id="rId10"/>
    <p:sldId id="399" r:id="rId11"/>
    <p:sldId id="309" r:id="rId12"/>
    <p:sldId id="310" r:id="rId13"/>
  </p:sldIdLst>
  <p:sldSz cx="9144000" cy="6858000" type="screen4x3"/>
  <p:notesSz cx="7010400" cy="923607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0000"/>
    <a:srgbClr val="D00000"/>
    <a:srgbClr val="DE0000"/>
    <a:srgbClr val="EFE0BE"/>
    <a:srgbClr val="FFFFFF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0" autoAdjust="0"/>
    <p:restoredTop sz="95083" autoAdjust="0"/>
  </p:normalViewPr>
  <p:slideViewPr>
    <p:cSldViewPr>
      <p:cViewPr varScale="1">
        <p:scale>
          <a:sx n="105" d="100"/>
          <a:sy n="105" d="100"/>
        </p:scale>
        <p:origin x="19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155" cy="461961"/>
          </a:xfrm>
          <a:prstGeom prst="rect">
            <a:avLst/>
          </a:prstGeom>
        </p:spPr>
        <p:txBody>
          <a:bodyPr vert="horz" lIns="89790" tIns="44895" rIns="89790" bIns="448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5"/>
            <a:ext cx="3038155" cy="461961"/>
          </a:xfrm>
          <a:prstGeom prst="rect">
            <a:avLst/>
          </a:prstGeom>
        </p:spPr>
        <p:txBody>
          <a:bodyPr vert="horz" lIns="89790" tIns="44895" rIns="89790" bIns="4489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53"/>
            <a:ext cx="3038155" cy="461961"/>
          </a:xfrm>
          <a:prstGeom prst="rect">
            <a:avLst/>
          </a:prstGeom>
        </p:spPr>
        <p:txBody>
          <a:bodyPr vert="horz" lIns="89790" tIns="44895" rIns="89790" bIns="448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</p:spPr>
        <p:txBody>
          <a:bodyPr vert="horz" lIns="89790" tIns="44895" rIns="89790" bIns="4489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155" cy="461961"/>
          </a:xfrm>
          <a:prstGeom prst="rect">
            <a:avLst/>
          </a:prstGeom>
        </p:spPr>
        <p:txBody>
          <a:bodyPr vert="horz" lIns="89790" tIns="44895" rIns="89790" bIns="448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5" y="5"/>
            <a:ext cx="3038155" cy="461961"/>
          </a:xfrm>
          <a:prstGeom prst="rect">
            <a:avLst/>
          </a:prstGeom>
        </p:spPr>
        <p:txBody>
          <a:bodyPr vert="horz" lIns="89790" tIns="44895" rIns="89790" bIns="4489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vert="horz" lIns="89790" tIns="44895" rIns="89790" bIns="448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53"/>
            <a:ext cx="3038155" cy="461961"/>
          </a:xfrm>
          <a:prstGeom prst="rect">
            <a:avLst/>
          </a:prstGeom>
        </p:spPr>
        <p:txBody>
          <a:bodyPr vert="horz" lIns="89790" tIns="44895" rIns="89790" bIns="448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</p:spPr>
        <p:txBody>
          <a:bodyPr vert="horz" lIns="89790" tIns="44895" rIns="89790" bIns="4489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999" indent="-277692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767" indent="-22215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5074" indent="-22215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381" indent="-22215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688" indent="-222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995" indent="-222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2302" indent="-222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6609" indent="-222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6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August 9, 2023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" y="0"/>
            <a:ext cx="1899719" cy="137222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9,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/>
              <a:t>August 9,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2D1427-8EC6-4DF4-BAC4-DD3A7DBE28B1}"/>
              </a:ext>
            </a:extLst>
          </p:cNvPr>
          <p:cNvCxnSpPr/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</p:spPr>
        <p:txBody>
          <a:bodyPr>
            <a:normAutofit/>
          </a:bodyPr>
          <a:lstStyle>
            <a:lvl1pPr algn="ctr">
              <a:defRPr sz="3600">
                <a:latin typeface="Garamond" pitchFamily="18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60318"/>
            <a:ext cx="1590136" cy="497682"/>
          </a:xfrm>
        </p:spPr>
        <p:txBody>
          <a:bodyPr/>
          <a:lstStyle>
            <a:lvl1pPr algn="r">
              <a:defRPr sz="1400">
                <a:latin typeface="Garamond" pitchFamily="18" charset="0"/>
              </a:defRPr>
            </a:lvl1pPr>
          </a:lstStyle>
          <a:p>
            <a:r>
              <a:rPr lang="en-US"/>
              <a:t>August 9,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0536" y="6360317"/>
            <a:ext cx="533400" cy="4976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143007"/>
            <a:ext cx="8461248" cy="4952993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>
            <a:fillRect/>
          </a:stretch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9, 2023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r>
              <a:rPr lang="en-US"/>
              <a:t>August 9, 2023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/>
              <a:t>August 9, 2023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9,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9,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August 9,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/>
              <a:t>August 9, 2023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August 9, 2023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7300c3971eb0484584f318959e3949b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00825B-3E84-48EC-ADB3-F668350B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8155" y="8709"/>
            <a:ext cx="6068585" cy="4715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24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West Kern Community College District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/>
              <a:t>Draft Plan Presentation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9, 2023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E9EBF4E-BD4A-4B7D-9CC3-414018D1C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Dr. Justin Levitt</a:t>
            </a:r>
          </a:p>
          <a:p>
            <a:r>
              <a:rPr lang="en-US" dirty="0"/>
              <a:t>Vice-President, National Demographics Corporation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037E-B9BA-3702-CDAD-8443F8B1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C2F52-A89C-4D4E-5A93-F0EF4634238F}"/>
              </a:ext>
            </a:extLst>
          </p:cNvPr>
          <p:cNvSpPr txBox="1"/>
          <p:nvPr/>
        </p:nvSpPr>
        <p:spPr>
          <a:xfrm>
            <a:off x="0" y="1524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4.0% deviation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35% Latino in Area 3; 24% in Area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3574D-BC07-BC4F-F21C-AC5E5909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1" y="609600"/>
            <a:ext cx="6600700" cy="46314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7C218-F911-96EC-8603-2425555CF8AD}"/>
              </a:ext>
            </a:extLst>
          </p:cNvPr>
          <p:cNvSpPr txBox="1"/>
          <p:nvPr/>
        </p:nvSpPr>
        <p:spPr>
          <a:xfrm>
            <a:off x="6858000" y="81281"/>
            <a:ext cx="22098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Sequence of Elections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1 - 2026 </a:t>
            </a:r>
            <a:endParaRPr 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2 - 2026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3 - 2026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4 - 2024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5 - 2024 </a:t>
            </a:r>
            <a:endParaRPr lang="en-US" sz="16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8EFBF-133E-89C6-39B6-731F40DF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3733800"/>
            <a:ext cx="2251879" cy="2514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CFE63-A708-8334-B0C5-360A499C2F0D}"/>
              </a:ext>
            </a:extLst>
          </p:cNvPr>
          <p:cNvSpPr/>
          <p:nvPr/>
        </p:nvSpPr>
        <p:spPr>
          <a:xfrm>
            <a:off x="76200" y="609600"/>
            <a:ext cx="2057400" cy="5913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Huerta Map</a:t>
            </a:r>
          </a:p>
        </p:txBody>
      </p:sp>
    </p:spTree>
    <p:extLst>
      <p:ext uri="{BB962C8B-B14F-4D97-AF65-F5344CB8AC3E}">
        <p14:creationId xmlns:p14="http://schemas.microsoft.com/office/powerpoint/2010/main" val="23553561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1D51-4A8F-6C2C-BE33-E4AEE588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07D24-E5BC-9FC4-5878-16E413B617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do you like and dislike about each map?</a:t>
            </a:r>
          </a:p>
          <a:p>
            <a:r>
              <a:rPr lang="en-US"/>
              <a:t>Which map(s) </a:t>
            </a:r>
            <a:r>
              <a:rPr lang="en-US" dirty="0"/>
              <a:t>do you prefer?</a:t>
            </a:r>
          </a:p>
          <a:p>
            <a:r>
              <a:rPr lang="en-US" dirty="0"/>
              <a:t>How can the preferred maps be improved?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AAF6-6B6E-F015-9A7B-980827FC7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EE726644-F3AA-B88A-5B83-75F190CF3971}"/>
              </a:ext>
            </a:extLst>
          </p:cNvPr>
          <p:cNvCxnSpPr>
            <a:cxnSpLocks/>
          </p:cNvCxnSpPr>
          <p:nvPr/>
        </p:nvCxnSpPr>
        <p:spPr>
          <a:xfrm>
            <a:off x="2980800" y="838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010077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1A07-A2E7-6256-876A-780E31FF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9155-4C06-CC5E-74F3-4A9D98A521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NDC will revise the maps as requested.</a:t>
            </a:r>
          </a:p>
          <a:p>
            <a:r>
              <a:rPr lang="en-US" dirty="0"/>
              <a:t>Maps will be posted by September 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400" dirty="0"/>
              <a:t>(likely before that).</a:t>
            </a:r>
          </a:p>
          <a:p>
            <a:r>
              <a:rPr lang="en-US" dirty="0"/>
              <a:t>Hearing on September 13</a:t>
            </a:r>
            <a:r>
              <a:rPr lang="en-US" baseline="30000" dirty="0"/>
              <a:t>th </a:t>
            </a:r>
            <a:r>
              <a:rPr lang="en-US" dirty="0"/>
              <a:t>with selection of map and sequence of election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603F5-5ED1-0476-1E87-CD205C17E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DBAC37B3-52D6-45EB-FCC9-F6F87695F8B1}"/>
              </a:ext>
            </a:extLst>
          </p:cNvPr>
          <p:cNvCxnSpPr>
            <a:cxnSpLocks/>
          </p:cNvCxnSpPr>
          <p:nvPr/>
        </p:nvCxnSpPr>
        <p:spPr>
          <a:xfrm>
            <a:off x="2980800" y="838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0520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6600112"/>
              </p:ext>
            </p:extLst>
          </p:nvPr>
        </p:nvGraphicFramePr>
        <p:xfrm>
          <a:off x="490800" y="1630680"/>
          <a:ext cx="8153400" cy="2687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10 &amp; June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August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July 12 &amp; August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September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resolution.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821B8-14A5-C4D2-64C1-52FCDD48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9, 2023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B7FA5-14F6-45F6-6541-48FC26821A2A}"/>
              </a:ext>
            </a:extLst>
          </p:cNvPr>
          <p:cNvSpPr txBox="1"/>
          <p:nvPr/>
        </p:nvSpPr>
        <p:spPr>
          <a:xfrm>
            <a:off x="2971800" y="579303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* Reflects an approximate date</a:t>
            </a:r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8E2D-5796-4214-A6D8-4191F211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Districting Rules and Criteria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9, 2023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30363"/>
            <a:ext cx="4114800" cy="2296319"/>
          </a:xfrm>
          <a:ln>
            <a:solidFill>
              <a:schemeClr val="accent2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altLang="en-US" sz="2400" b="1"/>
              <a:t>Equal Population</a:t>
            </a:r>
            <a:endParaRPr lang="en-US" altLang="en-US" sz="2000"/>
          </a:p>
          <a:p>
            <a:r>
              <a:rPr lang="en-US" altLang="en-US" sz="2400" b="1"/>
              <a:t>Federal</a:t>
            </a:r>
            <a:r>
              <a:rPr lang="en-US" altLang="en-US" sz="2400"/>
              <a:t> </a:t>
            </a:r>
            <a:r>
              <a:rPr lang="en-US" altLang="en-US" sz="2400" b="1"/>
              <a:t>Voting Rights Act</a:t>
            </a:r>
          </a:p>
          <a:p>
            <a:r>
              <a:rPr lang="en-US" altLang="en-US" sz="2400" b="1"/>
              <a:t>No Racial Gerrymandering</a:t>
            </a:r>
          </a:p>
          <a:p>
            <a:pPr lvl="1"/>
            <a:endParaRPr lang="en-US" altLang="en-US" sz="320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267200" y="1612900"/>
            <a:ext cx="4645025" cy="4178300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b="1"/>
              <a:t>Communities of interest</a:t>
            </a:r>
          </a:p>
          <a:p>
            <a:pPr>
              <a:defRPr/>
            </a:pPr>
            <a:r>
              <a:rPr lang="en-US" altLang="en-US" sz="2400" b="1"/>
              <a:t>Compact</a:t>
            </a:r>
          </a:p>
          <a:p>
            <a:pPr>
              <a:defRPr/>
            </a:pPr>
            <a:r>
              <a:rPr lang="en-US" altLang="en-US" sz="2400" b="1"/>
              <a:t>Contiguous</a:t>
            </a:r>
          </a:p>
          <a:p>
            <a:pPr>
              <a:defRPr/>
            </a:pPr>
            <a:r>
              <a:rPr lang="en-US" altLang="en-US" sz="2400" b="1"/>
              <a:t>Visible (Natural &amp; man-made) boundaries</a:t>
            </a:r>
          </a:p>
          <a:p>
            <a:pPr>
              <a:defRPr/>
            </a:pPr>
            <a:r>
              <a:rPr lang="en-US" altLang="en-US" sz="2400" b="1"/>
              <a:t>Respect voters’ choices / continuity in office</a:t>
            </a:r>
          </a:p>
          <a:p>
            <a:pPr>
              <a:defRPr/>
            </a:pPr>
            <a:r>
              <a:rPr lang="en-US" altLang="en-US" sz="2400" b="1"/>
              <a:t>Planned future growth</a:t>
            </a:r>
          </a:p>
        </p:txBody>
      </p:sp>
      <p:sp>
        <p:nvSpPr>
          <p:cNvPr id="20486" name="Text Placeholder 5"/>
          <p:cNvSpPr txBox="1"/>
          <p:nvPr/>
        </p:nvSpPr>
        <p:spPr bwMode="auto">
          <a:xfrm>
            <a:off x="152400" y="990600"/>
            <a:ext cx="4114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p14="http://schemas.microsoft.com/office/powerpoint/2010/main" xmlns:p15="http://schemas.microsoft.com/office/powerpoint/2012/main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9" name="Text Placeholder 6"/>
          <p:cNvSpPr txBox="1"/>
          <p:nvPr/>
        </p:nvSpPr>
        <p:spPr>
          <a:xfrm>
            <a:off x="4267200" y="990600"/>
            <a:ext cx="4645025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2000" b="1">
                <a:solidFill>
                  <a:schemeClr val="bg1"/>
                </a:solidFill>
              </a:rPr>
              <a:t>Traditional Redistricting Principles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040D2-AE72-4D3D-BBA6-FB9E885A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26" y="4171406"/>
            <a:ext cx="2413416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06EA6-4866-49FC-A225-4EDAC44DB1C7}"/>
              </a:ext>
            </a:extLst>
          </p:cNvPr>
          <p:cNvSpPr txBox="1"/>
          <p:nvPr/>
        </p:nvSpPr>
        <p:spPr>
          <a:xfrm>
            <a:off x="1676400" y="6424492"/>
            <a:ext cx="500742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>
                <a:latin typeface="Garamond" pitchFamily="18" charset="0"/>
              </a:rPr>
              <a:t>Note: cities and counties have different criteria</a:t>
            </a:r>
          </a:p>
        </p:txBody>
      </p:sp>
    </p:spTree>
    <p:extLst>
      <p:ext uri="{BB962C8B-B14F-4D97-AF65-F5344CB8AC3E}">
        <p14:creationId xmlns:p14="http://schemas.microsoft.com/office/powerpoint/2010/main" val="26451371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CAC4-4E35-108B-03F8-1430C1A0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Draft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8E0A-5713-2441-155C-626E943F07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610600" cy="5105400"/>
          </a:xfrm>
        </p:spPr>
        <p:txBody>
          <a:bodyPr/>
          <a:lstStyle/>
          <a:p>
            <a:r>
              <a:rPr lang="en-US" dirty="0"/>
              <a:t>Drawn to illustrate a range of options</a:t>
            </a:r>
          </a:p>
          <a:p>
            <a:pPr lvl="1"/>
            <a:r>
              <a:rPr lang="en-US" dirty="0"/>
              <a:t>Each map illustrates a different way of balancing the “traditional redistricting principles”</a:t>
            </a:r>
          </a:p>
          <a:p>
            <a:pPr lvl="1"/>
            <a:r>
              <a:rPr lang="en-US" dirty="0"/>
              <a:t>Residents and the Board can suggest preferred ways to ‘mix and match’ the elements of the different maps</a:t>
            </a:r>
          </a:p>
          <a:p>
            <a:pPr lvl="1"/>
            <a:endParaRPr lang="en-US" dirty="0"/>
          </a:p>
          <a:p>
            <a:r>
              <a:rPr lang="en-US" dirty="0"/>
              <a:t>New maps Orange 2 and Yellow 2 added for this hearing</a:t>
            </a:r>
          </a:p>
          <a:p>
            <a:pPr lvl="1"/>
            <a:endParaRPr lang="en-US" dirty="0"/>
          </a:p>
          <a:p>
            <a:r>
              <a:rPr lang="en-US" dirty="0"/>
              <a:t>More detailed view available in the </a:t>
            </a:r>
            <a:r>
              <a:rPr lang="en-US" dirty="0">
                <a:hlinkClick r:id="rId2"/>
              </a:rPr>
              <a:t>interactive review map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0602-0D85-34B9-EA06-71E56E6FE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2EA9FD8A-5F34-C5A1-4A63-FF3C31C5B4BA}"/>
              </a:ext>
            </a:extLst>
          </p:cNvPr>
          <p:cNvCxnSpPr>
            <a:cxnSpLocks/>
          </p:cNvCxnSpPr>
          <p:nvPr/>
        </p:nvCxnSpPr>
        <p:spPr>
          <a:xfrm>
            <a:off x="2980800" y="838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328388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037E-B9BA-3702-CDAD-8443F8B1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C2F52-A89C-4D4E-5A93-F0EF4634238F}"/>
              </a:ext>
            </a:extLst>
          </p:cNvPr>
          <p:cNvSpPr txBox="1"/>
          <p:nvPr/>
        </p:nvSpPr>
        <p:spPr>
          <a:xfrm>
            <a:off x="0" y="1524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4.6% deviation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32% Latino in Area 5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Moves Fellows into Area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3574D-BC07-BC4F-F21C-AC5E5909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609600"/>
            <a:ext cx="6600702" cy="4631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7C218-F911-96EC-8603-2425555CF8AD}"/>
              </a:ext>
            </a:extLst>
          </p:cNvPr>
          <p:cNvSpPr txBox="1"/>
          <p:nvPr/>
        </p:nvSpPr>
        <p:spPr>
          <a:xfrm>
            <a:off x="6781800" y="152400"/>
            <a:ext cx="22098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Sequence of Elections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1 - 2026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2 - 2026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3 - 2024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4 - 2026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5 - 2024</a:t>
            </a:r>
            <a:endParaRPr lang="en-US" sz="16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8EFBF-133E-89C6-39B6-731F40DF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3733800"/>
            <a:ext cx="225188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CFE63-A708-8334-B0C5-360A499C2F0D}"/>
              </a:ext>
            </a:extLst>
          </p:cNvPr>
          <p:cNvSpPr/>
          <p:nvPr/>
        </p:nvSpPr>
        <p:spPr>
          <a:xfrm>
            <a:off x="173736" y="609600"/>
            <a:ext cx="1752600" cy="5913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Orange 2</a:t>
            </a:r>
          </a:p>
        </p:txBody>
      </p:sp>
    </p:spTree>
    <p:extLst>
      <p:ext uri="{BB962C8B-B14F-4D97-AF65-F5344CB8AC3E}">
        <p14:creationId xmlns:p14="http://schemas.microsoft.com/office/powerpoint/2010/main" val="33124375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037E-B9BA-3702-CDAD-8443F8B1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C2F52-A89C-4D4E-5A93-F0EF4634238F}"/>
              </a:ext>
            </a:extLst>
          </p:cNvPr>
          <p:cNvSpPr txBox="1"/>
          <p:nvPr/>
        </p:nvSpPr>
        <p:spPr>
          <a:xfrm>
            <a:off x="0" y="1524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2.9% deviation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36% Latino in Area 3; 30% in Area 3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Moves Fellows into Area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3574D-BC07-BC4F-F21C-AC5E5909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609600"/>
            <a:ext cx="6600702" cy="4631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7C218-F911-96EC-8603-2425555CF8AD}"/>
              </a:ext>
            </a:extLst>
          </p:cNvPr>
          <p:cNvSpPr txBox="1"/>
          <p:nvPr/>
        </p:nvSpPr>
        <p:spPr>
          <a:xfrm>
            <a:off x="6781800" y="152400"/>
            <a:ext cx="22098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Sequence of Elections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1 - 2026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2 - 2026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3 - 2024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4 - 2026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5 - 2024</a:t>
            </a:r>
            <a:endParaRPr lang="en-US" sz="16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8EFBF-133E-89C6-39B6-731F40DF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3733800"/>
            <a:ext cx="225188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CFE63-A708-8334-B0C5-360A499C2F0D}"/>
              </a:ext>
            </a:extLst>
          </p:cNvPr>
          <p:cNvSpPr/>
          <p:nvPr/>
        </p:nvSpPr>
        <p:spPr>
          <a:xfrm>
            <a:off x="173736" y="609600"/>
            <a:ext cx="1752600" cy="5913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Yellow 2</a:t>
            </a:r>
          </a:p>
        </p:txBody>
      </p:sp>
    </p:spTree>
    <p:extLst>
      <p:ext uri="{BB962C8B-B14F-4D97-AF65-F5344CB8AC3E}">
        <p14:creationId xmlns:p14="http://schemas.microsoft.com/office/powerpoint/2010/main" val="18398357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037E-B9BA-3702-CDAD-8443F8B1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C2F52-A89C-4D4E-5A93-F0EF4634238F}"/>
              </a:ext>
            </a:extLst>
          </p:cNvPr>
          <p:cNvSpPr txBox="1"/>
          <p:nvPr/>
        </p:nvSpPr>
        <p:spPr>
          <a:xfrm>
            <a:off x="0" y="1524000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2.8% deviation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35% Latino in Area 5; 27% in Area 3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Highly compact.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Keeps South Taft, central Taft together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Rural areas divided between Areas 1 &amp; 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3574D-BC07-BC4F-F21C-AC5E5909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609600"/>
            <a:ext cx="6600703" cy="4631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7C218-F911-96EC-8603-2425555CF8AD}"/>
              </a:ext>
            </a:extLst>
          </p:cNvPr>
          <p:cNvSpPr txBox="1"/>
          <p:nvPr/>
        </p:nvSpPr>
        <p:spPr>
          <a:xfrm>
            <a:off x="6781800" y="152400"/>
            <a:ext cx="22098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Sequence of Elections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1 - 2026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2 - 2026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3 - 2024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4 - 2026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5 - 2024</a:t>
            </a:r>
            <a:endParaRPr lang="en-US" sz="16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A368EFBF-133E-89C6-39B6-731F40DF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225188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CFE63-A708-8334-B0C5-360A499C2F0D}"/>
              </a:ext>
            </a:extLst>
          </p:cNvPr>
          <p:cNvSpPr/>
          <p:nvPr/>
        </p:nvSpPr>
        <p:spPr>
          <a:xfrm>
            <a:off x="173736" y="609600"/>
            <a:ext cx="1752600" cy="5913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NDC Green</a:t>
            </a:r>
          </a:p>
        </p:txBody>
      </p:sp>
    </p:spTree>
    <p:extLst>
      <p:ext uri="{BB962C8B-B14F-4D97-AF65-F5344CB8AC3E}">
        <p14:creationId xmlns:p14="http://schemas.microsoft.com/office/powerpoint/2010/main" val="9352752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037E-B9BA-3702-CDAD-8443F8B1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C2F52-A89C-4D4E-5A93-F0EF4634238F}"/>
              </a:ext>
            </a:extLst>
          </p:cNvPr>
          <p:cNvSpPr txBox="1"/>
          <p:nvPr/>
        </p:nvSpPr>
        <p:spPr>
          <a:xfrm>
            <a:off x="0" y="1524000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5.2% deviation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34% Latino in Area 5; 24% in Area 3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Follows Taft City boundaries – keeps 3 areas in urban area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Rural areas divided between Areas 1 &amp; 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3574D-BC07-BC4F-F21C-AC5E5909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609600"/>
            <a:ext cx="6600702" cy="4631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7C218-F911-96EC-8603-2425555CF8AD}"/>
              </a:ext>
            </a:extLst>
          </p:cNvPr>
          <p:cNvSpPr txBox="1"/>
          <p:nvPr/>
        </p:nvSpPr>
        <p:spPr>
          <a:xfrm>
            <a:off x="6781800" y="152400"/>
            <a:ext cx="22098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Sequence of Elections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1 - 2026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2 - 2026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3 - 2024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4 - 2026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5 - 2024 </a:t>
            </a:r>
            <a:r>
              <a:rPr lang="en-US" sz="1600" dirty="0"/>
              <a:t> </a:t>
            </a:r>
            <a:endParaRPr lang="en-US" sz="16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8EFBF-133E-89C6-39B6-731F40DF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3733800"/>
            <a:ext cx="225188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CFE63-A708-8334-B0C5-360A499C2F0D}"/>
              </a:ext>
            </a:extLst>
          </p:cNvPr>
          <p:cNvSpPr/>
          <p:nvPr/>
        </p:nvSpPr>
        <p:spPr>
          <a:xfrm>
            <a:off x="76200" y="609600"/>
            <a:ext cx="2057400" cy="5913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NDC Orange</a:t>
            </a:r>
          </a:p>
        </p:txBody>
      </p:sp>
    </p:spTree>
    <p:extLst>
      <p:ext uri="{BB962C8B-B14F-4D97-AF65-F5344CB8AC3E}">
        <p14:creationId xmlns:p14="http://schemas.microsoft.com/office/powerpoint/2010/main" val="36724453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037E-B9BA-3702-CDAD-8443F8B1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9, 2023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C2F52-A89C-4D4E-5A93-F0EF4634238F}"/>
              </a:ext>
            </a:extLst>
          </p:cNvPr>
          <p:cNvSpPr txBox="1"/>
          <p:nvPr/>
        </p:nvSpPr>
        <p:spPr>
          <a:xfrm>
            <a:off x="0" y="1524000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4.3% deviation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33% Latino in Area 3; 31% in Area 5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Links central Taft and South Taft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Rural areas divided between Areas 1 &amp; 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3574D-BC07-BC4F-F21C-AC5E5909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609600"/>
            <a:ext cx="6600702" cy="46314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7C218-F911-96EC-8603-2425555CF8AD}"/>
              </a:ext>
            </a:extLst>
          </p:cNvPr>
          <p:cNvSpPr txBox="1"/>
          <p:nvPr/>
        </p:nvSpPr>
        <p:spPr>
          <a:xfrm>
            <a:off x="6781800" y="152400"/>
            <a:ext cx="22098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Sequence of Elections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1 - 2026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2 - 2026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3 - 2024 </a:t>
            </a:r>
            <a:endParaRPr 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4 - 2026 </a:t>
            </a:r>
          </a:p>
          <a:p>
            <a:pPr marL="0" marR="0">
              <a:spcBef>
                <a:spcPts val="0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Area 5 - 2024 </a:t>
            </a:r>
            <a:endParaRPr lang="en-US" sz="16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8EFBF-133E-89C6-39B6-731F40DF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3733800"/>
            <a:ext cx="2251880" cy="2514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CFE63-A708-8334-B0C5-360A499C2F0D}"/>
              </a:ext>
            </a:extLst>
          </p:cNvPr>
          <p:cNvSpPr/>
          <p:nvPr/>
        </p:nvSpPr>
        <p:spPr>
          <a:xfrm>
            <a:off x="76200" y="609600"/>
            <a:ext cx="2057400" cy="5913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NDC Yellow</a:t>
            </a:r>
          </a:p>
        </p:txBody>
      </p:sp>
    </p:spTree>
    <p:extLst>
      <p:ext uri="{BB962C8B-B14F-4D97-AF65-F5344CB8AC3E}">
        <p14:creationId xmlns:p14="http://schemas.microsoft.com/office/powerpoint/2010/main" val="244736256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8362.0"/>
  <p:tag name="AS_RELEASE_DATE" val="2017.05.17"/>
  <p:tag name="AS_TITLE" val="Aspose.Slides for .NET 4.0"/>
  <p:tag name="AS_VERSION" val="17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2299</TotalTime>
  <Words>643</Words>
  <Application>Microsoft Office PowerPoint</Application>
  <PresentationFormat>On-screen Show (4:3)</PresentationFormat>
  <Paragraphs>128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Tw Cen MT</vt:lpstr>
      <vt:lpstr>Wingdings</vt:lpstr>
      <vt:lpstr>Wingdings 2</vt:lpstr>
      <vt:lpstr>Median</vt:lpstr>
      <vt:lpstr>West Kern Community College District Draft Plan Presentation</vt:lpstr>
      <vt:lpstr>Districting Process</vt:lpstr>
      <vt:lpstr>Districting Rules and Criteria</vt:lpstr>
      <vt:lpstr>Draft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Hearing &amp; Discussion</vt:lpstr>
      <vt:lpstr>Next Steps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Justin Levitt</dc:creator>
  <cp:lastModifiedBy>Justin Levitt</cp:lastModifiedBy>
  <cp:revision>11</cp:revision>
  <dcterms:created xsi:type="dcterms:W3CDTF">2021-02-01T15:27:15Z</dcterms:created>
  <dcterms:modified xsi:type="dcterms:W3CDTF">2023-08-08T23:05:16Z</dcterms:modified>
</cp:coreProperties>
</file>